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
  </p:notesMasterIdLst>
  <p:sldIdLst>
    <p:sldId id="256" r:id="rId2"/>
  </p:sldIdLst>
  <p:sldSz cx="10058400" cy="15544800"/>
  <p:notesSz cx="6858000" cy="9144000"/>
  <p:embeddedFontLst>
    <p:embeddedFont>
      <p:font typeface="Bilo 1" panose="020B0604020202020204" charset="0"/>
      <p:regular r:id="rId4"/>
    </p:embeddedFont>
    <p:embeddedFont>
      <p:font typeface="Bilo 2" panose="020B0604020202020204" charset="0"/>
      <p:regular r:id="rId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94" d="100"/>
          <a:sy n="94" d="100"/>
        </p:scale>
        <p:origin x="869"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2.fntdata"/><Relationship Id="rId10" Type="http://schemas.microsoft.com/office/2016/11/relationships/changesInfo" Target="changesInfos/changesInfo1.xml"/><Relationship Id="rId4" Type="http://schemas.openxmlformats.org/officeDocument/2006/relationships/font" Target="fonts/font1.fntdata"/><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ucher, Julie" userId="6517034d-778e-433b-a63e-7292462180f0" providerId="ADAL" clId="{94E28C65-0729-42F1-88B4-0D85BBD2AE83}"/>
    <pc:docChg chg="custSel modSld">
      <pc:chgData name="Boucher, Julie" userId="6517034d-778e-433b-a63e-7292462180f0" providerId="ADAL" clId="{94E28C65-0729-42F1-88B4-0D85BBD2AE83}" dt="2026-08-18T19:57:55.070" v="140" actId="207"/>
      <pc:docMkLst>
        <pc:docMk/>
      </pc:docMkLst>
      <pc:sldChg chg="modSp mod">
        <pc:chgData name="Boucher, Julie" userId="6517034d-778e-433b-a63e-7292462180f0" providerId="ADAL" clId="{94E28C65-0729-42F1-88B4-0D85BBD2AE83}" dt="2026-08-18T19:57:55.070" v="140" actId="207"/>
        <pc:sldMkLst>
          <pc:docMk/>
          <pc:sldMk cId="0" sldId="256"/>
        </pc:sldMkLst>
        <pc:spChg chg="mod">
          <ac:chgData name="Boucher, Julie" userId="6517034d-778e-433b-a63e-7292462180f0" providerId="ADAL" clId="{94E28C65-0729-42F1-88B4-0D85BBD2AE83}" dt="2026-08-18T19:57:55.070" v="140" actId="207"/>
          <ac:spMkLst>
            <pc:docMk/>
            <pc:sldMk cId="0" sldId="256"/>
            <ac:spMk id="16" creationId="{00000000-0000-0000-0000-000000000000}"/>
          </ac:spMkLst>
        </pc:spChg>
        <pc:spChg chg="mod">
          <ac:chgData name="Boucher, Julie" userId="6517034d-778e-433b-a63e-7292462180f0" providerId="ADAL" clId="{94E28C65-0729-42F1-88B4-0D85BBD2AE83}" dt="2026-08-14T16:37:56.852" v="8" actId="1076"/>
          <ac:spMkLst>
            <pc:docMk/>
            <pc:sldMk cId="0" sldId="256"/>
            <ac:spMk id="71" creationId="{00000000-0000-0000-0000-000000000000}"/>
          </ac:spMkLst>
        </pc:spChg>
        <pc:spChg chg="mod">
          <ac:chgData name="Boucher, Julie" userId="6517034d-778e-433b-a63e-7292462180f0" providerId="ADAL" clId="{94E28C65-0729-42F1-88B4-0D85BBD2AE83}" dt="2026-08-14T16:40:58.627" v="110" actId="20577"/>
          <ac:spMkLst>
            <pc:docMk/>
            <pc:sldMk cId="0" sldId="256"/>
            <ac:spMk id="99" creationId="{00000000-0000-0000-0000-000000000000}"/>
          </ac:spMkLst>
        </pc:spChg>
        <pc:spChg chg="mod">
          <ac:chgData name="Boucher, Julie" userId="6517034d-778e-433b-a63e-7292462180f0" providerId="ADAL" clId="{94E28C65-0729-42F1-88B4-0D85BBD2AE83}" dt="2026-08-14T16:41:43.443" v="139" actId="20577"/>
          <ac:spMkLst>
            <pc:docMk/>
            <pc:sldMk cId="0" sldId="256"/>
            <ac:spMk id="109" creationId="{00000000-0000-0000-0000-000000000000}"/>
          </ac:spMkLst>
        </pc:spChg>
        <pc:picChg chg="mod">
          <ac:chgData name="Boucher, Julie" userId="6517034d-778e-433b-a63e-7292462180f0" providerId="ADAL" clId="{94E28C65-0729-42F1-88B4-0D85BBD2AE83}" dt="2026-08-14T16:37:48.033" v="6" actId="1076"/>
          <ac:picMkLst>
            <pc:docMk/>
            <pc:sldMk cId="0" sldId="256"/>
            <ac:picMk id="112" creationId="{8D01B383-63BF-4C4B-EA88-867C5DFFCD6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18.08.2026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3741738" y="512763"/>
            <a:ext cx="166052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 Agir au niveau de l'enfant</a:t>
            </a:r>
          </a:p>
          <a:p>
            <a:r>
              <a:rPr lang="en-US"/>
              <a:t>Écouter et rassurer : Accueillez ses confidences, dites-lui qu'il a bien fait de parler et qu'il n'est pas responsable.</a:t>
            </a:r>
          </a:p>
          <a:p>
            <a:r>
              <a:rPr lang="en-US"/>
              <a:t>Documenter les faits : Notez les dates, lieux, les personnes impliquées et la nature des gestes.</a:t>
            </a:r>
          </a:p>
          <a:p>
            <a:r>
              <a:rPr lang="en-US"/>
              <a:t>Conseiller : Dites-lui d'éviter de répliquer par la violence et d'aller chercher de l'aide auprès d'adultes de confiance (enseignant, surveillant, etc.). </a:t>
            </a:r>
          </a:p>
          <a:p>
            <a:r>
              <a:rPr lang="en-US"/>
              <a:t>Gouvernement du Québec</a:t>
            </a:r>
          </a:p>
          <a:p>
            <a:r>
              <a:rPr lang="en-US"/>
              <a:t>Gouvernement du Québec</a:t>
            </a:r>
          </a:p>
          <a:p>
            <a:r>
              <a:rPr lang="en-US"/>
              <a:t> +4</a:t>
            </a:r>
          </a:p>
          <a:p>
            <a:r>
              <a:rPr lang="en-US"/>
              <a:t>2. Signaler à l'école (Première étape)</a:t>
            </a:r>
          </a:p>
          <a:p>
            <a:r>
              <a:rPr lang="en-US"/>
              <a:t>Informer la direction : Contactez l'enseignant, l'éducateur ou la direction de l'école pour signaler la situation.</a:t>
            </a:r>
          </a:p>
          <a:p>
            <a:r>
              <a:rPr lang="en-US"/>
              <a:t>Privilégier l'écrit : Bien que les plaintes verbales soient acceptées, un courriel ou une lettre permet de garder des traces.</a:t>
            </a:r>
          </a:p>
          <a:p>
            <a:r>
              <a:rPr lang="en-US"/>
              <a:t>Suivi : L'école a l'obligation d'intervenir et de prendre des mesures. </a:t>
            </a:r>
          </a:p>
          <a:p>
            <a:r>
              <a:rPr lang="en-US"/>
              <a:t>Gouvernement du Québec</a:t>
            </a:r>
          </a:p>
          <a:p>
            <a:r>
              <a:rPr lang="en-US"/>
              <a:t>Gouvernement du Québec</a:t>
            </a:r>
          </a:p>
          <a:p>
            <a:r>
              <a:rPr lang="en-US"/>
              <a:t> +4</a:t>
            </a:r>
          </a:p>
          <a:p>
            <a:r>
              <a:rPr lang="en-US"/>
              <a:t>3. Recours en cas d'insatisfaction (Deuxième étape)</a:t>
            </a:r>
          </a:p>
          <a:p>
            <a:r>
              <a:rPr lang="en-US"/>
              <a:t>Centre de services scolaire : Si la réponse de l'école n'est pas satisfaisante ou si le délai de 10 jours ouvrables est dépassé, adressez-vous au responsable du traitement des plaintes du centre de services scolaire.</a:t>
            </a:r>
          </a:p>
          <a:p>
            <a:r>
              <a:rPr lang="en-US"/>
              <a:t>Protecteur régional de l'élève : Si la situation persiste, vous pouvez porter plainte auprès du protecteur de l'élève, qui est indépendant de l'école.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avac.qc.ca" TargetMode="External"/><Relationship Id="rId13" Type="http://schemas.openxmlformats.org/officeDocument/2006/relationships/hyperlink" Target="mailto:COMMISSION%20DES%20SERVICES%20JURIDIQUES-%E2%80%AF" TargetMode="External"/><Relationship Id="rId18" Type="http://schemas.openxmlformats.org/officeDocument/2006/relationships/hyperlink" Target="mailto:info@pne.gouv.qc.ca" TargetMode="External"/><Relationship Id="rId3" Type="http://schemas.openxmlformats.org/officeDocument/2006/relationships/image" Target="../media/image1.png"/><Relationship Id="rId21" Type="http://schemas.openxmlformats.org/officeDocument/2006/relationships/image" Target="../media/image3.emf"/><Relationship Id="rId7" Type="http://schemas.openxmlformats.org/officeDocument/2006/relationships/hyperlink" Target="mailto:%C3%89QUIJUSTICE" TargetMode="External"/><Relationship Id="rId12" Type="http://schemas.openxmlformats.org/officeDocument/2006/relationships/hyperlink" Target="mailto:PROTECTEUR%20R%C3%89GIONAL%20DE%20L%E2%80%99%C3%89L%C3%88VE" TargetMode="External"/><Relationship Id="rId17" Type="http://schemas.openxmlformats.org/officeDocument/2006/relationships/hyperlink" Target="tel:450-778-9410" TargetMode="External"/><Relationship Id="rId2" Type="http://schemas.openxmlformats.org/officeDocument/2006/relationships/notesSlide" Target="../notesSlides/notesSlide1.xml"/><Relationship Id="rId16" Type="http://schemas.openxmlformats.org/officeDocument/2006/relationships/hyperlink" Target="mailto:rivesud@equijustice.ca" TargetMode="External"/><Relationship Id="rId20" Type="http://schemas.openxmlformats.org/officeDocument/2006/relationships/hyperlink" Target="https://madeleinebrousseau.cssp.gouv.qc.ca/files/2025/11/Plan-de-lutte_juillet-2025_cssp.pdf" TargetMode="External"/><Relationship Id="rId1" Type="http://schemas.openxmlformats.org/officeDocument/2006/relationships/slideLayout" Target="../slideLayouts/slideLayout7.xml"/><Relationship Id="rId6" Type="http://schemas.openxmlformats.org/officeDocument/2006/relationships/hyperlink" Target="https://cssp.gouv.qc.ca/ressources-parents/traitement-des-plaintes-et-protecteur-de-leleve/" TargetMode="External"/><Relationship Id="rId11" Type="http://schemas.openxmlformats.org/officeDocument/2006/relationships/hyperlink" Target="https://www.teljeunes.com/fr/parents" TargetMode="External"/><Relationship Id="rId5" Type="http://schemas.openxmlformats.org/officeDocument/2006/relationships/hyperlink" Target="https://www.csssh.gouv.qc.ca/csssh/plaintes/plaintes-etapes/" TargetMode="External"/><Relationship Id="rId15" Type="http://schemas.openxmlformats.org/officeDocument/2006/relationships/hyperlink" Target="https://www.sq.gouv.qc.ca/services/enquetes/#soutien-victimes" TargetMode="External"/><Relationship Id="rId10" Type="http://schemas.openxmlformats.org/officeDocument/2006/relationships/hyperlink" Target="https://www.teljeunes.com/?gad_source=1&amp;gclid=EAIaIQobChMIqey4pvj8iQMVvTIIBR34QwiKEAAYASAAEgKyR_D_BwE" TargetMode="External"/><Relationship Id="rId19" Type="http://schemas.openxmlformats.org/officeDocument/2006/relationships/hyperlink" Target="mailto:projet@rebatir.ca" TargetMode="External"/><Relationship Id="rId4" Type="http://schemas.openxmlformats.org/officeDocument/2006/relationships/image" Target="../media/image2.svg"/><Relationship Id="rId9" Type="http://schemas.openxmlformats.org/officeDocument/2006/relationships/hyperlink" Target="https://www.quebec.ca/sante/trouver-une-ressource/info-sante-811" TargetMode="External"/><Relationship Id="rId14" Type="http://schemas.openxmlformats.org/officeDocument/2006/relationships/hyperlink" Target="https://www.santemonteregie.qc.ca/est/acces-rapide/signalement-la-dpj"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37744" y="2086135"/>
            <a:ext cx="9550231" cy="341630"/>
            <a:chOff x="0" y="0"/>
            <a:chExt cx="2572453" cy="92022"/>
          </a:xfrm>
        </p:grpSpPr>
        <p:sp>
          <p:nvSpPr>
            <p:cNvPr id="3" name="Freeform 3"/>
            <p:cNvSpPr/>
            <p:nvPr/>
          </p:nvSpPr>
          <p:spPr>
            <a:xfrm>
              <a:off x="0" y="0"/>
              <a:ext cx="2572453" cy="92022"/>
            </a:xfrm>
            <a:custGeom>
              <a:avLst/>
              <a:gdLst/>
              <a:ahLst/>
              <a:cxnLst/>
              <a:rect l="l" t="t" r="r" b="b"/>
              <a:pathLst>
                <a:path w="2572453" h="92022">
                  <a:moveTo>
                    <a:pt x="0" y="0"/>
                  </a:moveTo>
                  <a:lnTo>
                    <a:pt x="2572453" y="0"/>
                  </a:lnTo>
                  <a:lnTo>
                    <a:pt x="2572453" y="92022"/>
                  </a:lnTo>
                  <a:lnTo>
                    <a:pt x="0" y="92022"/>
                  </a:lnTo>
                  <a:close/>
                </a:path>
              </a:pathLst>
            </a:custGeom>
            <a:solidFill>
              <a:srgbClr val="1A0D72"/>
            </a:solidFill>
            <a:ln cap="sq">
              <a:noFill/>
              <a:prstDash val="solid"/>
              <a:miter/>
            </a:ln>
          </p:spPr>
          <p:txBody>
            <a:bodyPr/>
            <a:lstStyle/>
            <a:p>
              <a:endParaRPr lang="fr-CA"/>
            </a:p>
          </p:txBody>
        </p:sp>
        <p:sp>
          <p:nvSpPr>
            <p:cNvPr id="4" name="TextBox 4"/>
            <p:cNvSpPr txBox="1"/>
            <p:nvPr/>
          </p:nvSpPr>
          <p:spPr>
            <a:xfrm>
              <a:off x="0" y="-28575"/>
              <a:ext cx="2572453" cy="120597"/>
            </a:xfrm>
            <a:prstGeom prst="rect">
              <a:avLst/>
            </a:prstGeom>
          </p:spPr>
          <p:txBody>
            <a:bodyPr lIns="50800" tIns="50800" rIns="50800" bIns="50800" rtlCol="0" anchor="ctr"/>
            <a:lstStyle/>
            <a:p>
              <a:pPr algn="l">
                <a:lnSpc>
                  <a:spcPts val="1960"/>
                </a:lnSpc>
              </a:pPr>
              <a:r>
                <a:rPr lang="en-US" sz="1400">
                  <a:solidFill>
                    <a:srgbClr val="FFFFFF"/>
                  </a:solidFill>
                  <a:latin typeface="Bilo 1"/>
                  <a:ea typeface="Bilo 1"/>
                  <a:cs typeface="Bilo 1"/>
                  <a:sym typeface="Bilo 1"/>
                </a:rPr>
                <a:t> À notre école</a:t>
              </a:r>
            </a:p>
          </p:txBody>
        </p:sp>
      </p:grpSp>
      <p:grpSp>
        <p:nvGrpSpPr>
          <p:cNvPr id="5" name="Group 5"/>
          <p:cNvGrpSpPr/>
          <p:nvPr/>
        </p:nvGrpSpPr>
        <p:grpSpPr>
          <a:xfrm>
            <a:off x="237744" y="3672365"/>
            <a:ext cx="9550231" cy="341630"/>
            <a:chOff x="0" y="0"/>
            <a:chExt cx="2572453" cy="92022"/>
          </a:xfrm>
        </p:grpSpPr>
        <p:sp>
          <p:nvSpPr>
            <p:cNvPr id="6" name="Freeform 6"/>
            <p:cNvSpPr/>
            <p:nvPr/>
          </p:nvSpPr>
          <p:spPr>
            <a:xfrm>
              <a:off x="0" y="0"/>
              <a:ext cx="2572453" cy="92022"/>
            </a:xfrm>
            <a:custGeom>
              <a:avLst/>
              <a:gdLst/>
              <a:ahLst/>
              <a:cxnLst/>
              <a:rect l="l" t="t" r="r" b="b"/>
              <a:pathLst>
                <a:path w="2572453" h="92022">
                  <a:moveTo>
                    <a:pt x="0" y="0"/>
                  </a:moveTo>
                  <a:lnTo>
                    <a:pt x="2572453" y="0"/>
                  </a:lnTo>
                  <a:lnTo>
                    <a:pt x="2572453" y="92022"/>
                  </a:lnTo>
                  <a:lnTo>
                    <a:pt x="0" y="92022"/>
                  </a:lnTo>
                  <a:close/>
                </a:path>
              </a:pathLst>
            </a:custGeom>
            <a:solidFill>
              <a:srgbClr val="1A0D72"/>
            </a:solidFill>
            <a:ln cap="sq">
              <a:noFill/>
              <a:prstDash val="solid"/>
              <a:miter/>
            </a:ln>
          </p:spPr>
          <p:txBody>
            <a:bodyPr/>
            <a:lstStyle/>
            <a:p>
              <a:endParaRPr lang="fr-CA"/>
            </a:p>
          </p:txBody>
        </p:sp>
        <p:sp>
          <p:nvSpPr>
            <p:cNvPr id="7" name="TextBox 7"/>
            <p:cNvSpPr txBox="1"/>
            <p:nvPr/>
          </p:nvSpPr>
          <p:spPr>
            <a:xfrm>
              <a:off x="0" y="-28575"/>
              <a:ext cx="2572453" cy="120597"/>
            </a:xfrm>
            <a:prstGeom prst="rect">
              <a:avLst/>
            </a:prstGeom>
          </p:spPr>
          <p:txBody>
            <a:bodyPr lIns="50800" tIns="50800" rIns="50800" bIns="50800" rtlCol="0" anchor="ctr"/>
            <a:lstStyle/>
            <a:p>
              <a:pPr algn="l">
                <a:lnSpc>
                  <a:spcPts val="1960"/>
                </a:lnSpc>
              </a:pPr>
              <a:r>
                <a:rPr lang="en-US" sz="1400">
                  <a:solidFill>
                    <a:srgbClr val="FFFFFF"/>
                  </a:solidFill>
                  <a:latin typeface="Bilo 1"/>
                  <a:ea typeface="Bilo 1"/>
                  <a:cs typeface="Bilo 1"/>
                  <a:sym typeface="Bilo 1"/>
                </a:rPr>
                <a:t> Portrait de la situation et priorités </a:t>
              </a:r>
            </a:p>
          </p:txBody>
        </p:sp>
      </p:grpSp>
      <p:grpSp>
        <p:nvGrpSpPr>
          <p:cNvPr id="8" name="Group 8"/>
          <p:cNvGrpSpPr/>
          <p:nvPr/>
        </p:nvGrpSpPr>
        <p:grpSpPr>
          <a:xfrm>
            <a:off x="241138" y="5382279"/>
            <a:ext cx="9547582" cy="341630"/>
            <a:chOff x="0" y="0"/>
            <a:chExt cx="2571739" cy="92022"/>
          </a:xfrm>
        </p:grpSpPr>
        <p:sp>
          <p:nvSpPr>
            <p:cNvPr id="9" name="Freeform 9"/>
            <p:cNvSpPr/>
            <p:nvPr/>
          </p:nvSpPr>
          <p:spPr>
            <a:xfrm>
              <a:off x="0" y="0"/>
              <a:ext cx="2571739" cy="92022"/>
            </a:xfrm>
            <a:custGeom>
              <a:avLst/>
              <a:gdLst/>
              <a:ahLst/>
              <a:cxnLst/>
              <a:rect l="l" t="t" r="r" b="b"/>
              <a:pathLst>
                <a:path w="2571739" h="92022">
                  <a:moveTo>
                    <a:pt x="0" y="0"/>
                  </a:moveTo>
                  <a:lnTo>
                    <a:pt x="2571739" y="0"/>
                  </a:lnTo>
                  <a:lnTo>
                    <a:pt x="2571739" y="92022"/>
                  </a:lnTo>
                  <a:lnTo>
                    <a:pt x="0" y="92022"/>
                  </a:lnTo>
                  <a:close/>
                </a:path>
              </a:pathLst>
            </a:custGeom>
            <a:solidFill>
              <a:srgbClr val="1A0D72"/>
            </a:solidFill>
            <a:ln cap="sq">
              <a:noFill/>
              <a:prstDash val="solid"/>
              <a:miter/>
            </a:ln>
          </p:spPr>
          <p:txBody>
            <a:bodyPr/>
            <a:lstStyle/>
            <a:p>
              <a:endParaRPr lang="fr-CA"/>
            </a:p>
          </p:txBody>
        </p:sp>
        <p:sp>
          <p:nvSpPr>
            <p:cNvPr id="10" name="TextBox 10"/>
            <p:cNvSpPr txBox="1"/>
            <p:nvPr/>
          </p:nvSpPr>
          <p:spPr>
            <a:xfrm>
              <a:off x="0" y="-28575"/>
              <a:ext cx="2571739" cy="120597"/>
            </a:xfrm>
            <a:prstGeom prst="rect">
              <a:avLst/>
            </a:prstGeom>
          </p:spPr>
          <p:txBody>
            <a:bodyPr lIns="50800" tIns="50800" rIns="50800" bIns="50800" rtlCol="0" anchor="ctr"/>
            <a:lstStyle/>
            <a:p>
              <a:pPr algn="l">
                <a:lnSpc>
                  <a:spcPts val="1960"/>
                </a:lnSpc>
              </a:pPr>
              <a:r>
                <a:rPr lang="en-US" sz="1400">
                  <a:solidFill>
                    <a:srgbClr val="FFFFFF"/>
                  </a:solidFill>
                  <a:latin typeface="Bilo 1"/>
                  <a:ea typeface="Bilo 1"/>
                  <a:cs typeface="Bilo 1"/>
                  <a:sym typeface="Bilo 1"/>
                </a:rPr>
                <a:t> L’importance de la collaboration école-famille</a:t>
              </a:r>
            </a:p>
          </p:txBody>
        </p:sp>
      </p:grpSp>
      <p:grpSp>
        <p:nvGrpSpPr>
          <p:cNvPr id="11" name="Group 11"/>
          <p:cNvGrpSpPr/>
          <p:nvPr/>
        </p:nvGrpSpPr>
        <p:grpSpPr>
          <a:xfrm>
            <a:off x="292794" y="2484915"/>
            <a:ext cx="9550231" cy="1187450"/>
            <a:chOff x="0" y="0"/>
            <a:chExt cx="2572453" cy="319852"/>
          </a:xfrm>
        </p:grpSpPr>
        <p:sp>
          <p:nvSpPr>
            <p:cNvPr id="12" name="Freeform 12"/>
            <p:cNvSpPr/>
            <p:nvPr/>
          </p:nvSpPr>
          <p:spPr>
            <a:xfrm>
              <a:off x="0" y="0"/>
              <a:ext cx="2572453" cy="319852"/>
            </a:xfrm>
            <a:custGeom>
              <a:avLst/>
              <a:gdLst/>
              <a:ahLst/>
              <a:cxnLst/>
              <a:rect l="l" t="t" r="r" b="b"/>
              <a:pathLst>
                <a:path w="2572453" h="319852">
                  <a:moveTo>
                    <a:pt x="0" y="0"/>
                  </a:moveTo>
                  <a:lnTo>
                    <a:pt x="2572453" y="0"/>
                  </a:lnTo>
                  <a:lnTo>
                    <a:pt x="2572453" y="319852"/>
                  </a:lnTo>
                  <a:lnTo>
                    <a:pt x="0" y="319852"/>
                  </a:lnTo>
                  <a:close/>
                </a:path>
              </a:pathLst>
            </a:custGeom>
            <a:solidFill>
              <a:srgbClr val="D9D9D9"/>
            </a:solidFill>
          </p:spPr>
          <p:txBody>
            <a:bodyPr/>
            <a:lstStyle/>
            <a:p>
              <a:endParaRPr lang="fr-CA"/>
            </a:p>
          </p:txBody>
        </p:sp>
        <p:sp>
          <p:nvSpPr>
            <p:cNvPr id="13" name="TextBox 13"/>
            <p:cNvSpPr txBox="1"/>
            <p:nvPr/>
          </p:nvSpPr>
          <p:spPr>
            <a:xfrm>
              <a:off x="0" y="-28575"/>
              <a:ext cx="2572453" cy="348427"/>
            </a:xfrm>
            <a:prstGeom prst="rect">
              <a:avLst/>
            </a:prstGeom>
          </p:spPr>
          <p:txBody>
            <a:bodyPr lIns="50800" tIns="50800" rIns="50800" bIns="50800" rtlCol="0" anchor="ctr"/>
            <a:lstStyle/>
            <a:p>
              <a:pPr algn="just">
                <a:lnSpc>
                  <a:spcPts val="1750"/>
                </a:lnSpc>
              </a:pPr>
              <a:r>
                <a:rPr lang="en-US" sz="1250">
                  <a:solidFill>
                    <a:srgbClr val="000000"/>
                  </a:solidFill>
                  <a:latin typeface="Bilo 1"/>
                  <a:ea typeface="Bilo 1"/>
                  <a:cs typeface="Bilo 1"/>
                  <a:sym typeface="Bilo 1"/>
                </a:rPr>
                <a:t>À l’école Madeleine Brousseau, les valeurs de respect, de bienveillance et de coopération sont mises de l’avant dans toutes les interventions éducatives. Avec l’équipe-école, nous travaillons au quotidien à assurer un climat propice aux apprentissages et à faire en sorte que nos élèves évoluent dans un environnement sain et sécuritaire. L’impact du sentiment de sécurité est majeur sur l’épanouissement personnel et la réussite de nos élèves. C’est pour cette raison que nous mettons en place un plan de lutte pour prévenir et contrer l’intimidation et la violence.</a:t>
              </a:r>
            </a:p>
          </p:txBody>
        </p:sp>
      </p:grpSp>
      <p:grpSp>
        <p:nvGrpSpPr>
          <p:cNvPr id="14" name="Group 14"/>
          <p:cNvGrpSpPr/>
          <p:nvPr/>
        </p:nvGrpSpPr>
        <p:grpSpPr>
          <a:xfrm>
            <a:off x="224518" y="4035021"/>
            <a:ext cx="9550231" cy="1309158"/>
            <a:chOff x="0" y="0"/>
            <a:chExt cx="2572453" cy="352635"/>
          </a:xfrm>
        </p:grpSpPr>
        <p:sp>
          <p:nvSpPr>
            <p:cNvPr id="15" name="Freeform 15"/>
            <p:cNvSpPr/>
            <p:nvPr/>
          </p:nvSpPr>
          <p:spPr>
            <a:xfrm>
              <a:off x="0" y="0"/>
              <a:ext cx="2572453" cy="352635"/>
            </a:xfrm>
            <a:custGeom>
              <a:avLst/>
              <a:gdLst/>
              <a:ahLst/>
              <a:cxnLst/>
              <a:rect l="l" t="t" r="r" b="b"/>
              <a:pathLst>
                <a:path w="2572453" h="352635">
                  <a:moveTo>
                    <a:pt x="0" y="0"/>
                  </a:moveTo>
                  <a:lnTo>
                    <a:pt x="2572453" y="0"/>
                  </a:lnTo>
                  <a:lnTo>
                    <a:pt x="2572453" y="352635"/>
                  </a:lnTo>
                  <a:lnTo>
                    <a:pt x="0" y="352635"/>
                  </a:lnTo>
                  <a:close/>
                </a:path>
              </a:pathLst>
            </a:custGeom>
            <a:solidFill>
              <a:srgbClr val="D9D9D9"/>
            </a:solidFill>
          </p:spPr>
          <p:txBody>
            <a:bodyPr/>
            <a:lstStyle/>
            <a:p>
              <a:endParaRPr lang="fr-CA"/>
            </a:p>
          </p:txBody>
        </p:sp>
        <p:sp>
          <p:nvSpPr>
            <p:cNvPr id="16" name="TextBox 16"/>
            <p:cNvSpPr txBox="1"/>
            <p:nvPr/>
          </p:nvSpPr>
          <p:spPr>
            <a:xfrm>
              <a:off x="0" y="-28575"/>
              <a:ext cx="2572453" cy="381210"/>
            </a:xfrm>
            <a:prstGeom prst="rect">
              <a:avLst/>
            </a:prstGeom>
          </p:spPr>
          <p:txBody>
            <a:bodyPr lIns="50800" tIns="50800" rIns="50800" bIns="50800" rtlCol="0" anchor="ctr"/>
            <a:lstStyle/>
            <a:p>
              <a:pPr algn="just">
                <a:lnSpc>
                  <a:spcPts val="1610"/>
                </a:lnSpc>
              </a:pPr>
              <a:r>
                <a:rPr lang="en-US" sz="1150" dirty="0">
                  <a:solidFill>
                    <a:srgbClr val="000000"/>
                  </a:solidFill>
                  <a:latin typeface="Bilo 1"/>
                  <a:ea typeface="Bilo 1"/>
                  <a:cs typeface="Bilo 1"/>
                  <a:sym typeface="Bilo 1"/>
                </a:rPr>
                <a:t>À la suite de </a:t>
              </a:r>
              <a:r>
                <a:rPr lang="en-US" sz="1150" dirty="0" err="1">
                  <a:solidFill>
                    <a:srgbClr val="000000"/>
                  </a:solidFill>
                  <a:latin typeface="Bilo 1"/>
                  <a:ea typeface="Bilo 1"/>
                  <a:cs typeface="Bilo 1"/>
                  <a:sym typeface="Bilo 1"/>
                </a:rPr>
                <a:t>l’analyse</a:t>
              </a:r>
              <a:r>
                <a:rPr lang="en-US" sz="1150" dirty="0">
                  <a:solidFill>
                    <a:srgbClr val="000000"/>
                  </a:solidFill>
                  <a:latin typeface="Bilo 1"/>
                  <a:ea typeface="Bilo 1"/>
                  <a:cs typeface="Bilo 1"/>
                  <a:sym typeface="Bilo 1"/>
                </a:rPr>
                <a:t> de situation, nous </a:t>
              </a:r>
              <a:r>
                <a:rPr lang="en-US" sz="1150" dirty="0" err="1">
                  <a:solidFill>
                    <a:srgbClr val="000000"/>
                  </a:solidFill>
                  <a:latin typeface="Bilo 1"/>
                  <a:ea typeface="Bilo 1"/>
                  <a:cs typeface="Bilo 1"/>
                  <a:sym typeface="Bilo 1"/>
                </a:rPr>
                <a:t>constatons</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que</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nos</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élèves</a:t>
              </a:r>
              <a:r>
                <a:rPr lang="en-US" sz="1150" dirty="0">
                  <a:solidFill>
                    <a:srgbClr val="000000"/>
                  </a:solidFill>
                  <a:latin typeface="Bilo 1"/>
                  <a:ea typeface="Bilo 1"/>
                  <a:cs typeface="Bilo 1"/>
                  <a:sym typeface="Bilo 1"/>
                </a:rPr>
                <a:t> se </a:t>
              </a:r>
              <a:r>
                <a:rPr lang="en-US" sz="1150" dirty="0" err="1">
                  <a:solidFill>
                    <a:srgbClr val="000000"/>
                  </a:solidFill>
                  <a:latin typeface="Bilo 1"/>
                  <a:ea typeface="Bilo 1"/>
                  <a:cs typeface="Bilo 1"/>
                  <a:sym typeface="Bilo 1"/>
                </a:rPr>
                <a:t>sentent</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généralement</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en</a:t>
              </a:r>
              <a:r>
                <a:rPr lang="en-US" sz="1150" dirty="0">
                  <a:solidFill>
                    <a:srgbClr val="000000"/>
                  </a:solidFill>
                  <a:latin typeface="Bilo 1"/>
                  <a:ea typeface="Bilo 1"/>
                  <a:cs typeface="Bilo 1"/>
                  <a:sym typeface="Bilo 1"/>
                </a:rPr>
                <a:t> sécurité à </a:t>
              </a:r>
              <a:r>
                <a:rPr lang="en-US" sz="1150" dirty="0" err="1">
                  <a:solidFill>
                    <a:srgbClr val="000000"/>
                  </a:solidFill>
                  <a:latin typeface="Bilo 1"/>
                  <a:ea typeface="Bilo 1"/>
                  <a:cs typeface="Bilo 1"/>
                  <a:sym typeface="Bilo 1"/>
                </a:rPr>
                <a:t>l’école</a:t>
              </a:r>
              <a:r>
                <a:rPr lang="en-US" sz="1150" dirty="0">
                  <a:solidFill>
                    <a:srgbClr val="000000"/>
                  </a:solidFill>
                  <a:latin typeface="Bilo 1"/>
                  <a:ea typeface="Bilo 1"/>
                  <a:cs typeface="Bilo 1"/>
                  <a:sym typeface="Bilo 1"/>
                </a:rPr>
                <a:t>. La violence verbale des </a:t>
              </a:r>
              <a:r>
                <a:rPr lang="en-US" sz="1150" dirty="0" err="1">
                  <a:solidFill>
                    <a:srgbClr val="000000"/>
                  </a:solidFill>
                  <a:latin typeface="Bilo 1"/>
                  <a:ea typeface="Bilo 1"/>
                  <a:cs typeface="Bilo 1"/>
                  <a:sym typeface="Bilo 1"/>
                </a:rPr>
                <a:t>élèves</a:t>
              </a:r>
              <a:r>
                <a:rPr lang="en-US" sz="1150" dirty="0">
                  <a:solidFill>
                    <a:srgbClr val="000000"/>
                  </a:solidFill>
                  <a:latin typeface="Bilo 1"/>
                  <a:ea typeface="Bilo 1"/>
                  <a:cs typeface="Bilo 1"/>
                  <a:sym typeface="Bilo 1"/>
                </a:rPr>
                <a:t> entre </a:t>
              </a:r>
              <a:r>
                <a:rPr lang="en-US" sz="1150" dirty="0" err="1">
                  <a:solidFill>
                    <a:srgbClr val="000000"/>
                  </a:solidFill>
                  <a:latin typeface="Bilo 1"/>
                  <a:ea typeface="Bilo 1"/>
                  <a:cs typeface="Bilo 1"/>
                  <a:sym typeface="Bilo 1"/>
                </a:rPr>
                <a:t>eux</a:t>
              </a:r>
              <a:r>
                <a:rPr lang="en-US" sz="1150" dirty="0">
                  <a:solidFill>
                    <a:srgbClr val="000000"/>
                  </a:solidFill>
                  <a:latin typeface="Bilo 1"/>
                  <a:ea typeface="Bilo 1"/>
                  <a:cs typeface="Bilo 1"/>
                  <a:sym typeface="Bilo 1"/>
                </a:rPr>
                <a:t> et </a:t>
              </a:r>
              <a:r>
                <a:rPr lang="en-US" sz="1150" dirty="0" err="1">
                  <a:solidFill>
                    <a:srgbClr val="000000"/>
                  </a:solidFill>
                  <a:latin typeface="Bilo 1"/>
                  <a:ea typeface="Bilo 1"/>
                  <a:cs typeface="Bilo 1"/>
                  <a:sym typeface="Bilo 1"/>
                </a:rPr>
                <a:t>envers</a:t>
              </a:r>
              <a:r>
                <a:rPr lang="en-US" sz="1150" dirty="0">
                  <a:solidFill>
                    <a:srgbClr val="000000"/>
                  </a:solidFill>
                  <a:latin typeface="Bilo 1"/>
                  <a:ea typeface="Bilo 1"/>
                  <a:cs typeface="Bilo 1"/>
                  <a:sym typeface="Bilo 1"/>
                </a:rPr>
                <a:t> les </a:t>
              </a:r>
              <a:r>
                <a:rPr lang="en-US" sz="1150" dirty="0" err="1">
                  <a:solidFill>
                    <a:srgbClr val="000000"/>
                  </a:solidFill>
                  <a:latin typeface="Bilo 1"/>
                  <a:ea typeface="Bilo 1"/>
                  <a:cs typeface="Bilo 1"/>
                  <a:sym typeface="Bilo 1"/>
                </a:rPr>
                <a:t>adultes</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demeure</a:t>
              </a:r>
              <a:r>
                <a:rPr lang="en-US" sz="1150" dirty="0">
                  <a:solidFill>
                    <a:srgbClr val="000000"/>
                  </a:solidFill>
                  <a:latin typeface="Bilo 1"/>
                  <a:ea typeface="Bilo 1"/>
                  <a:cs typeface="Bilo 1"/>
                  <a:sym typeface="Bilo 1"/>
                </a:rPr>
                <a:t> la </a:t>
              </a:r>
              <a:r>
                <a:rPr lang="en-US" sz="1150" dirty="0" err="1">
                  <a:solidFill>
                    <a:srgbClr val="000000"/>
                  </a:solidFill>
                  <a:latin typeface="Bilo 1"/>
                  <a:ea typeface="Bilo 1"/>
                  <a:cs typeface="Bilo 1"/>
                  <a:sym typeface="Bilo 1"/>
                </a:rPr>
                <a:t>forme</a:t>
              </a:r>
              <a:r>
                <a:rPr lang="en-US" sz="1150" dirty="0">
                  <a:solidFill>
                    <a:srgbClr val="000000"/>
                  </a:solidFill>
                  <a:latin typeface="Bilo 1"/>
                  <a:ea typeface="Bilo 1"/>
                  <a:cs typeface="Bilo 1"/>
                  <a:sym typeface="Bilo 1"/>
                </a:rPr>
                <a:t> de violence la plus </a:t>
              </a:r>
              <a:r>
                <a:rPr lang="en-US" sz="1150" dirty="0" err="1">
                  <a:solidFill>
                    <a:srgbClr val="000000"/>
                  </a:solidFill>
                  <a:latin typeface="Bilo 1"/>
                  <a:ea typeface="Bilo 1"/>
                  <a:cs typeface="Bilo 1"/>
                  <a:sym typeface="Bilo 1"/>
                </a:rPr>
                <a:t>présente</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principalement</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lors</a:t>
              </a:r>
              <a:r>
                <a:rPr lang="en-US" sz="1150" dirty="0">
                  <a:solidFill>
                    <a:srgbClr val="000000"/>
                  </a:solidFill>
                  <a:latin typeface="Bilo 1"/>
                  <a:ea typeface="Bilo 1"/>
                  <a:cs typeface="Bilo 1"/>
                  <a:sym typeface="Bilo 1"/>
                </a:rPr>
                <a:t> des </a:t>
              </a:r>
              <a:r>
                <a:rPr lang="en-US" sz="1150" dirty="0" err="1">
                  <a:solidFill>
                    <a:srgbClr val="000000"/>
                  </a:solidFill>
                  <a:latin typeface="Bilo 1"/>
                  <a:ea typeface="Bilo 1"/>
                  <a:cs typeface="Bilo 1"/>
                  <a:sym typeface="Bilo 1"/>
                </a:rPr>
                <a:t>périodes</a:t>
              </a:r>
              <a:r>
                <a:rPr lang="en-US" sz="1150" dirty="0">
                  <a:solidFill>
                    <a:srgbClr val="000000"/>
                  </a:solidFill>
                  <a:latin typeface="Bilo 1"/>
                  <a:ea typeface="Bilo 1"/>
                  <a:cs typeface="Bilo 1"/>
                  <a:sym typeface="Bilo 1"/>
                </a:rPr>
                <a:t> de transition et dans les </a:t>
              </a:r>
              <a:r>
                <a:rPr lang="en-US" sz="1150" dirty="0" err="1">
                  <a:solidFill>
                    <a:srgbClr val="000000"/>
                  </a:solidFill>
                  <a:latin typeface="Bilo 1"/>
                  <a:ea typeface="Bilo 1"/>
                  <a:cs typeface="Bilo 1"/>
                  <a:sym typeface="Bilo 1"/>
                </a:rPr>
                <a:t>lieux</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communs</a:t>
              </a:r>
              <a:r>
                <a:rPr lang="en-US" sz="1150" dirty="0">
                  <a:solidFill>
                    <a:srgbClr val="000000"/>
                  </a:solidFill>
                  <a:latin typeface="Bilo 1"/>
                  <a:ea typeface="Bilo 1"/>
                  <a:cs typeface="Bilo 1"/>
                  <a:sym typeface="Bilo 1"/>
                </a:rPr>
                <a:t>. Nous </a:t>
              </a:r>
              <a:r>
                <a:rPr lang="en-US" sz="1150" dirty="0" err="1">
                  <a:solidFill>
                    <a:srgbClr val="000000"/>
                  </a:solidFill>
                  <a:latin typeface="Bilo 1"/>
                  <a:ea typeface="Bilo 1"/>
                  <a:cs typeface="Bilo 1"/>
                  <a:sym typeface="Bilo 1"/>
                </a:rPr>
                <a:t>constatons</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aussi</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l’utilisation</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fréquente</a:t>
              </a:r>
              <a:r>
                <a:rPr lang="en-US" sz="1150" dirty="0">
                  <a:solidFill>
                    <a:srgbClr val="000000"/>
                  </a:solidFill>
                  <a:latin typeface="Bilo 1"/>
                  <a:ea typeface="Bilo 1"/>
                  <a:cs typeface="Bilo 1"/>
                  <a:sym typeface="Bilo 1"/>
                </a:rPr>
                <a:t> de </a:t>
              </a:r>
              <a:r>
                <a:rPr lang="en-US" sz="1150" dirty="0" err="1">
                  <a:solidFill>
                    <a:srgbClr val="000000"/>
                  </a:solidFill>
                  <a:latin typeface="Bilo 1"/>
                  <a:ea typeface="Bilo 1"/>
                  <a:cs typeface="Bilo 1"/>
                  <a:sym typeface="Bilo 1"/>
                </a:rPr>
                <a:t>langage</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inapproprié</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faisant</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référence</a:t>
              </a:r>
              <a:r>
                <a:rPr lang="en-US" sz="1150" dirty="0">
                  <a:solidFill>
                    <a:srgbClr val="000000"/>
                  </a:solidFill>
                  <a:latin typeface="Bilo 1"/>
                  <a:ea typeface="Bilo 1"/>
                  <a:cs typeface="Bilo 1"/>
                  <a:sym typeface="Bilo 1"/>
                </a:rPr>
                <a:t> à </a:t>
              </a:r>
              <a:r>
                <a:rPr lang="en-US" sz="1150" dirty="0" err="1">
                  <a:solidFill>
                    <a:srgbClr val="000000"/>
                  </a:solidFill>
                  <a:latin typeface="Bilo 1"/>
                  <a:ea typeface="Bilo 1"/>
                  <a:cs typeface="Bilo 1"/>
                  <a:sym typeface="Bilo 1"/>
                </a:rPr>
                <a:t>l’origine</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ethnique</a:t>
              </a:r>
              <a:r>
                <a:rPr lang="en-US" sz="1150" dirty="0">
                  <a:solidFill>
                    <a:srgbClr val="000000"/>
                  </a:solidFill>
                  <a:latin typeface="Bilo 1"/>
                  <a:ea typeface="Bilo 1"/>
                  <a:cs typeface="Bilo 1"/>
                  <a:sym typeface="Bilo 1"/>
                </a:rPr>
                <a:t> entre </a:t>
              </a:r>
              <a:r>
                <a:rPr lang="en-US" sz="1150" dirty="0" err="1">
                  <a:solidFill>
                    <a:srgbClr val="000000"/>
                  </a:solidFill>
                  <a:latin typeface="Bilo 1"/>
                  <a:ea typeface="Bilo 1"/>
                  <a:cs typeface="Bilo 1"/>
                  <a:sym typeface="Bilo 1"/>
                </a:rPr>
                <a:t>élèves</a:t>
              </a:r>
              <a:r>
                <a:rPr lang="en-US" sz="1150" dirty="0">
                  <a:solidFill>
                    <a:srgbClr val="000000"/>
                  </a:solidFill>
                  <a:latin typeface="Bilo 1"/>
                  <a:ea typeface="Bilo 1"/>
                  <a:cs typeface="Bilo 1"/>
                  <a:sym typeface="Bilo 1"/>
                </a:rPr>
                <a:t> qui se </a:t>
              </a:r>
              <a:r>
                <a:rPr lang="en-US" sz="1150" dirty="0" err="1">
                  <a:solidFill>
                    <a:srgbClr val="000000"/>
                  </a:solidFill>
                  <a:latin typeface="Bilo 1"/>
                  <a:ea typeface="Bilo 1"/>
                  <a:cs typeface="Bilo 1"/>
                  <a:sym typeface="Bilo 1"/>
                </a:rPr>
                <a:t>taquinent</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ou</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s’insultent</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Ainsi</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comme</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chaque</a:t>
              </a:r>
              <a:r>
                <a:rPr lang="en-US" sz="1150" dirty="0">
                  <a:solidFill>
                    <a:srgbClr val="000000"/>
                  </a:solidFill>
                  <a:latin typeface="Bilo 1"/>
                  <a:ea typeface="Bilo 1"/>
                  <a:cs typeface="Bilo 1"/>
                  <a:sym typeface="Bilo 1"/>
                </a:rPr>
                <a:t> année, nous </a:t>
              </a:r>
              <a:r>
                <a:rPr lang="en-US" sz="1150" dirty="0" err="1">
                  <a:solidFill>
                    <a:srgbClr val="000000"/>
                  </a:solidFill>
                  <a:latin typeface="Bilo 1"/>
                  <a:ea typeface="Bilo 1"/>
                  <a:cs typeface="Bilo 1"/>
                  <a:sym typeface="Bilo 1"/>
                </a:rPr>
                <a:t>donnerons</a:t>
              </a:r>
              <a:r>
                <a:rPr lang="en-US" sz="1150" dirty="0">
                  <a:solidFill>
                    <a:srgbClr val="000000"/>
                  </a:solidFill>
                  <a:latin typeface="Bilo 1"/>
                  <a:ea typeface="Bilo 1"/>
                  <a:cs typeface="Bilo 1"/>
                  <a:sym typeface="Bilo 1"/>
                </a:rPr>
                <a:t> la formation sur </a:t>
              </a:r>
              <a:r>
                <a:rPr lang="en-US" sz="1150" dirty="0" err="1">
                  <a:solidFill>
                    <a:srgbClr val="000000"/>
                  </a:solidFill>
                  <a:latin typeface="Bilo 1"/>
                  <a:ea typeface="Bilo 1"/>
                  <a:cs typeface="Bilo 1"/>
                  <a:sym typeface="Bilo 1"/>
                </a:rPr>
                <a:t>notre</a:t>
              </a:r>
              <a:r>
                <a:rPr lang="en-US" sz="1150" dirty="0">
                  <a:solidFill>
                    <a:srgbClr val="000000"/>
                  </a:solidFill>
                  <a:latin typeface="Bilo 1"/>
                  <a:ea typeface="Bilo 1"/>
                  <a:cs typeface="Bilo 1"/>
                  <a:sym typeface="Bilo 1"/>
                </a:rPr>
                <a:t> mode de vie et </a:t>
              </a:r>
              <a:r>
                <a:rPr lang="en-US" sz="1150" dirty="0" err="1">
                  <a:solidFill>
                    <a:srgbClr val="000000"/>
                  </a:solidFill>
                  <a:latin typeface="Bilo 1"/>
                  <a:ea typeface="Bilo 1"/>
                  <a:cs typeface="Bilo 1"/>
                  <a:sym typeface="Bilo 1"/>
                </a:rPr>
                <a:t>nos</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valeurs</a:t>
              </a:r>
              <a:r>
                <a:rPr lang="en-US" sz="1150" dirty="0">
                  <a:solidFill>
                    <a:srgbClr val="000000"/>
                  </a:solidFill>
                  <a:latin typeface="Bilo 1"/>
                  <a:ea typeface="Bilo 1"/>
                  <a:cs typeface="Bilo 1"/>
                  <a:sym typeface="Bilo 1"/>
                </a:rPr>
                <a:t> à </a:t>
              </a:r>
              <a:r>
                <a:rPr lang="en-US" sz="1150" dirty="0" err="1">
                  <a:solidFill>
                    <a:srgbClr val="000000"/>
                  </a:solidFill>
                  <a:latin typeface="Bilo 1"/>
                  <a:ea typeface="Bilo 1"/>
                  <a:cs typeface="Bilo 1"/>
                  <a:sym typeface="Bilo 1"/>
                </a:rPr>
                <a:t>l’ensemble</a:t>
              </a:r>
              <a:r>
                <a:rPr lang="en-US" sz="1150" dirty="0">
                  <a:solidFill>
                    <a:srgbClr val="000000"/>
                  </a:solidFill>
                  <a:latin typeface="Bilo 1"/>
                  <a:ea typeface="Bilo 1"/>
                  <a:cs typeface="Bilo 1"/>
                  <a:sym typeface="Bilo 1"/>
                </a:rPr>
                <a:t> de </a:t>
              </a:r>
              <a:r>
                <a:rPr lang="en-US" sz="1150" dirty="0" err="1">
                  <a:solidFill>
                    <a:srgbClr val="000000"/>
                  </a:solidFill>
                  <a:latin typeface="Bilo 1"/>
                  <a:ea typeface="Bilo 1"/>
                  <a:cs typeface="Bilo 1"/>
                  <a:sym typeface="Bilo 1"/>
                </a:rPr>
                <a:t>l’équipe</a:t>
              </a:r>
              <a:r>
                <a:rPr lang="en-US" sz="1150" dirty="0">
                  <a:solidFill>
                    <a:srgbClr val="000000"/>
                  </a:solidFill>
                  <a:latin typeface="Bilo 1"/>
                  <a:ea typeface="Bilo 1"/>
                  <a:cs typeface="Bilo 1"/>
                  <a:sym typeface="Bilo 1"/>
                </a:rPr>
                <a:t>-école et </a:t>
              </a:r>
              <a:r>
                <a:rPr lang="en-US" sz="1150" dirty="0" err="1">
                  <a:solidFill>
                    <a:srgbClr val="000000"/>
                  </a:solidFill>
                  <a:latin typeface="Bilo 1"/>
                  <a:ea typeface="Bilo 1"/>
                  <a:cs typeface="Bilo 1"/>
                  <a:sym typeface="Bilo 1"/>
                </a:rPr>
                <a:t>nos</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élèves</a:t>
              </a:r>
              <a:r>
                <a:rPr lang="en-US" sz="1150" dirty="0">
                  <a:solidFill>
                    <a:srgbClr val="000000"/>
                  </a:solidFill>
                  <a:latin typeface="Bilo 1"/>
                  <a:ea typeface="Bilo 1"/>
                  <a:cs typeface="Bilo 1"/>
                  <a:sym typeface="Bilo 1"/>
                </a:rPr>
                <a:t>. Plus </a:t>
              </a:r>
              <a:r>
                <a:rPr lang="en-US" sz="1150" dirty="0" err="1">
                  <a:solidFill>
                    <a:srgbClr val="000000"/>
                  </a:solidFill>
                  <a:latin typeface="Bilo 1"/>
                  <a:ea typeface="Bilo 1"/>
                  <a:cs typeface="Bilo 1"/>
                  <a:sym typeface="Bilo 1"/>
                </a:rPr>
                <a:t>particulièrement</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nos</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priorités</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cette</a:t>
              </a:r>
              <a:r>
                <a:rPr lang="en-US" sz="1150" dirty="0">
                  <a:solidFill>
                    <a:srgbClr val="000000"/>
                  </a:solidFill>
                  <a:latin typeface="Bilo 1"/>
                  <a:ea typeface="Bilo 1"/>
                  <a:cs typeface="Bilo 1"/>
                  <a:sym typeface="Bilo 1"/>
                </a:rPr>
                <a:t> année </a:t>
              </a:r>
              <a:r>
                <a:rPr lang="en-US" sz="1150" dirty="0" err="1">
                  <a:solidFill>
                    <a:srgbClr val="000000"/>
                  </a:solidFill>
                  <a:latin typeface="Bilo 1"/>
                  <a:ea typeface="Bilo 1"/>
                  <a:cs typeface="Bilo 1"/>
                  <a:sym typeface="Bilo 1"/>
                </a:rPr>
                <a:t>seront</a:t>
              </a:r>
              <a:r>
                <a:rPr lang="en-US" sz="1150" dirty="0">
                  <a:solidFill>
                    <a:srgbClr val="000000"/>
                  </a:solidFill>
                  <a:latin typeface="Bilo 1"/>
                  <a:ea typeface="Bilo 1"/>
                  <a:cs typeface="Bilo 1"/>
                  <a:sym typeface="Bilo 1"/>
                </a:rPr>
                <a:t> de</a:t>
              </a:r>
              <a:r>
                <a:rPr lang="en-US" sz="1150" dirty="0">
                  <a:solidFill>
                    <a:srgbClr val="FF3131"/>
                  </a:solidFill>
                  <a:latin typeface="Bilo 1"/>
                  <a:ea typeface="Bilo 1"/>
                  <a:cs typeface="Bilo 1"/>
                  <a:sym typeface="Bilo 1"/>
                </a:rPr>
                <a:t> </a:t>
              </a:r>
              <a:r>
                <a:rPr lang="en-US" sz="1150" dirty="0">
                  <a:latin typeface="Bilo 1"/>
                  <a:ea typeface="Bilo 1"/>
                  <a:cs typeface="Bilo 1"/>
                  <a:sym typeface="Bilo 1"/>
                </a:rPr>
                <a:t>faire </a:t>
              </a:r>
              <a:r>
                <a:rPr lang="en-US" sz="1150" dirty="0" err="1">
                  <a:latin typeface="Bilo 1"/>
                  <a:ea typeface="Bilo 1"/>
                  <a:cs typeface="Bilo 1"/>
                  <a:sym typeface="Bilo 1"/>
                </a:rPr>
                <a:t>l’enseignement</a:t>
              </a:r>
              <a:r>
                <a:rPr lang="en-US" sz="1150" dirty="0">
                  <a:latin typeface="Bilo 1"/>
                  <a:ea typeface="Bilo 1"/>
                  <a:cs typeface="Bilo 1"/>
                  <a:sym typeface="Bilo 1"/>
                </a:rPr>
                <a:t> </a:t>
              </a:r>
              <a:r>
                <a:rPr lang="en-US" sz="1150" dirty="0" err="1">
                  <a:latin typeface="Bilo 1"/>
                  <a:ea typeface="Bilo 1"/>
                  <a:cs typeface="Bilo 1"/>
                  <a:sym typeface="Bilo 1"/>
                </a:rPr>
                <a:t>explicite</a:t>
              </a:r>
              <a:r>
                <a:rPr lang="en-US" sz="1150" dirty="0">
                  <a:latin typeface="Bilo 1"/>
                  <a:ea typeface="Bilo 1"/>
                  <a:cs typeface="Bilo 1"/>
                  <a:sym typeface="Bilo 1"/>
                </a:rPr>
                <a:t> de la communication non </a:t>
              </a:r>
              <a:r>
                <a:rPr lang="en-US" sz="1150" dirty="0" err="1">
                  <a:latin typeface="Bilo 1"/>
                  <a:ea typeface="Bilo 1"/>
                  <a:cs typeface="Bilo 1"/>
                  <a:sym typeface="Bilo 1"/>
                </a:rPr>
                <a:t>violente</a:t>
              </a:r>
              <a:r>
                <a:rPr lang="en-US" sz="1150" dirty="0">
                  <a:latin typeface="Bilo 1"/>
                  <a:ea typeface="Bilo 1"/>
                  <a:cs typeface="Bilo 1"/>
                  <a:sym typeface="Bilo 1"/>
                </a:rPr>
                <a:t> et </a:t>
              </a:r>
              <a:r>
                <a:rPr lang="en-US" sz="1150" dirty="0" err="1">
                  <a:latin typeface="Bilo 1"/>
                  <a:ea typeface="Bilo 1"/>
                  <a:cs typeface="Bilo 1"/>
                  <a:sym typeface="Bilo 1"/>
                </a:rPr>
                <a:t>d’en</a:t>
              </a:r>
              <a:r>
                <a:rPr lang="en-US" sz="1150" dirty="0">
                  <a:latin typeface="Bilo 1"/>
                  <a:ea typeface="Bilo 1"/>
                  <a:cs typeface="Bilo 1"/>
                  <a:sym typeface="Bilo 1"/>
                </a:rPr>
                <a:t> </a:t>
              </a:r>
              <a:r>
                <a:rPr lang="en-US" sz="1150" dirty="0" err="1">
                  <a:latin typeface="Bilo 1"/>
                  <a:ea typeface="Bilo 1"/>
                  <a:cs typeface="Bilo 1"/>
                  <a:sym typeface="Bilo 1"/>
                </a:rPr>
                <a:t>réinvestir</a:t>
              </a:r>
              <a:r>
                <a:rPr lang="en-US" sz="1150" dirty="0">
                  <a:latin typeface="Bilo 1"/>
                  <a:ea typeface="Bilo 1"/>
                  <a:cs typeface="Bilo 1"/>
                  <a:sym typeface="Bilo 1"/>
                </a:rPr>
                <a:t> le </a:t>
              </a:r>
              <a:r>
                <a:rPr lang="en-US" sz="1150" dirty="0" err="1">
                  <a:latin typeface="Bilo 1"/>
                  <a:ea typeface="Bilo 1"/>
                  <a:cs typeface="Bilo 1"/>
                  <a:sym typeface="Bilo 1"/>
                </a:rPr>
                <a:t>contenu</a:t>
              </a:r>
              <a:r>
                <a:rPr lang="en-US" sz="1150" dirty="0">
                  <a:latin typeface="Bilo 1"/>
                  <a:ea typeface="Bilo 1"/>
                  <a:cs typeface="Bilo 1"/>
                  <a:sym typeface="Bilo 1"/>
                </a:rPr>
                <a:t> </a:t>
              </a:r>
              <a:r>
                <a:rPr lang="en-US" sz="1150" dirty="0" err="1">
                  <a:latin typeface="Bilo 1"/>
                  <a:ea typeface="Bilo 1"/>
                  <a:cs typeface="Bilo 1"/>
                  <a:sym typeface="Bilo 1"/>
                </a:rPr>
                <a:t>lors</a:t>
              </a:r>
              <a:r>
                <a:rPr lang="en-US" sz="1150" dirty="0">
                  <a:latin typeface="Bilo 1"/>
                  <a:ea typeface="Bilo 1"/>
                  <a:cs typeface="Bilo 1"/>
                  <a:sym typeface="Bilo 1"/>
                </a:rPr>
                <a:t> de </a:t>
              </a:r>
              <a:r>
                <a:rPr lang="en-US" sz="1150" dirty="0" err="1">
                  <a:latin typeface="Bilo 1"/>
                  <a:ea typeface="Bilo 1"/>
                  <a:cs typeface="Bilo 1"/>
                  <a:sym typeface="Bilo 1"/>
                </a:rPr>
                <a:t>nos</a:t>
              </a:r>
              <a:r>
                <a:rPr lang="en-US" sz="1150" dirty="0">
                  <a:latin typeface="Bilo 1"/>
                  <a:ea typeface="Bilo 1"/>
                  <a:cs typeface="Bilo 1"/>
                  <a:sym typeface="Bilo 1"/>
                </a:rPr>
                <a:t> interventions</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auprès</a:t>
              </a:r>
              <a:r>
                <a:rPr lang="en-US" sz="1150" dirty="0">
                  <a:solidFill>
                    <a:srgbClr val="000000"/>
                  </a:solidFill>
                  <a:latin typeface="Bilo 1"/>
                  <a:ea typeface="Bilo 1"/>
                  <a:cs typeface="Bilo 1"/>
                  <a:sym typeface="Bilo 1"/>
                </a:rPr>
                <a:t> des </a:t>
              </a:r>
              <a:r>
                <a:rPr lang="en-US" sz="1150" dirty="0" err="1">
                  <a:solidFill>
                    <a:srgbClr val="000000"/>
                  </a:solidFill>
                  <a:latin typeface="Bilo 1"/>
                  <a:ea typeface="Bilo 1"/>
                  <a:cs typeface="Bilo 1"/>
                  <a:sym typeface="Bilo 1"/>
                </a:rPr>
                <a:t>élèves</a:t>
              </a:r>
              <a:r>
                <a:rPr lang="en-US" sz="1150" dirty="0">
                  <a:solidFill>
                    <a:srgbClr val="000000"/>
                  </a:solidFill>
                  <a:latin typeface="Bilo 1"/>
                  <a:ea typeface="Bilo 1"/>
                  <a:cs typeface="Bilo 1"/>
                  <a:sym typeface="Bilo 1"/>
                </a:rPr>
                <a:t> pour </a:t>
              </a:r>
              <a:r>
                <a:rPr lang="en-US" sz="1150" dirty="0" err="1">
                  <a:solidFill>
                    <a:srgbClr val="000000"/>
                  </a:solidFill>
                  <a:latin typeface="Bilo 1"/>
                  <a:ea typeface="Bilo 1"/>
                  <a:cs typeface="Bilo 1"/>
                  <a:sym typeface="Bilo 1"/>
                </a:rPr>
                <a:t>modéliser</a:t>
              </a:r>
              <a:r>
                <a:rPr lang="en-US" sz="1150" dirty="0">
                  <a:solidFill>
                    <a:srgbClr val="000000"/>
                  </a:solidFill>
                  <a:latin typeface="Bilo 1"/>
                  <a:ea typeface="Bilo 1"/>
                  <a:cs typeface="Bilo 1"/>
                  <a:sym typeface="Bilo 1"/>
                </a:rPr>
                <a:t> un </a:t>
              </a:r>
              <a:r>
                <a:rPr lang="en-US" sz="1150" dirty="0" err="1">
                  <a:solidFill>
                    <a:srgbClr val="000000"/>
                  </a:solidFill>
                  <a:latin typeface="Bilo 1"/>
                  <a:ea typeface="Bilo 1"/>
                  <a:cs typeface="Bilo 1"/>
                  <a:sym typeface="Bilo 1"/>
                </a:rPr>
                <a:t>langage</a:t>
              </a:r>
              <a:r>
                <a:rPr lang="en-US" sz="1150" dirty="0">
                  <a:solidFill>
                    <a:srgbClr val="000000"/>
                  </a:solidFill>
                  <a:latin typeface="Bilo 1"/>
                  <a:ea typeface="Bilo 1"/>
                  <a:cs typeface="Bilo 1"/>
                  <a:sym typeface="Bilo 1"/>
                </a:rPr>
                <a:t> </a:t>
              </a:r>
              <a:r>
                <a:rPr lang="en-US" sz="1150" dirty="0" err="1">
                  <a:solidFill>
                    <a:srgbClr val="000000"/>
                  </a:solidFill>
                  <a:latin typeface="Bilo 1"/>
                  <a:ea typeface="Bilo 1"/>
                  <a:cs typeface="Bilo 1"/>
                  <a:sym typeface="Bilo 1"/>
                </a:rPr>
                <a:t>bienveillant</a:t>
              </a:r>
              <a:r>
                <a:rPr lang="en-US" sz="1150" dirty="0">
                  <a:solidFill>
                    <a:srgbClr val="000000"/>
                  </a:solidFill>
                  <a:latin typeface="Bilo 1"/>
                  <a:ea typeface="Bilo 1"/>
                  <a:cs typeface="Bilo 1"/>
                  <a:sym typeface="Bilo 1"/>
                </a:rPr>
                <a:t> et </a:t>
              </a:r>
              <a:r>
                <a:rPr lang="en-US" sz="1150" dirty="0" err="1">
                  <a:solidFill>
                    <a:srgbClr val="000000"/>
                  </a:solidFill>
                  <a:latin typeface="Bilo 1"/>
                  <a:ea typeface="Bilo 1"/>
                  <a:cs typeface="Bilo 1"/>
                  <a:sym typeface="Bilo 1"/>
                </a:rPr>
                <a:t>respectueux</a:t>
              </a:r>
              <a:r>
                <a:rPr lang="en-US" sz="1150" dirty="0">
                  <a:solidFill>
                    <a:srgbClr val="000000"/>
                  </a:solidFill>
                  <a:latin typeface="Bilo 1"/>
                  <a:ea typeface="Bilo 1"/>
                  <a:cs typeface="Bilo 1"/>
                  <a:sym typeface="Bilo 1"/>
                </a:rPr>
                <a:t> entre </a:t>
              </a:r>
              <a:r>
                <a:rPr lang="en-US" sz="1150" dirty="0" err="1">
                  <a:solidFill>
                    <a:srgbClr val="000000"/>
                  </a:solidFill>
                  <a:latin typeface="Bilo 1"/>
                  <a:ea typeface="Bilo 1"/>
                  <a:cs typeface="Bilo 1"/>
                  <a:sym typeface="Bilo 1"/>
                </a:rPr>
                <a:t>tous</a:t>
              </a:r>
              <a:r>
                <a:rPr lang="en-US" sz="1150" dirty="0">
                  <a:solidFill>
                    <a:srgbClr val="000000"/>
                  </a:solidFill>
                  <a:latin typeface="Bilo 1"/>
                  <a:ea typeface="Bilo 1"/>
                  <a:cs typeface="Bilo 1"/>
                  <a:sym typeface="Bilo 1"/>
                </a:rPr>
                <a:t>.</a:t>
              </a:r>
            </a:p>
          </p:txBody>
        </p:sp>
      </p:grpSp>
      <p:grpSp>
        <p:nvGrpSpPr>
          <p:cNvPr id="17" name="Group 17"/>
          <p:cNvGrpSpPr/>
          <p:nvPr/>
        </p:nvGrpSpPr>
        <p:grpSpPr>
          <a:xfrm>
            <a:off x="241138" y="5725179"/>
            <a:ext cx="9547582" cy="968375"/>
            <a:chOff x="0" y="0"/>
            <a:chExt cx="2571739" cy="260842"/>
          </a:xfrm>
        </p:grpSpPr>
        <p:sp>
          <p:nvSpPr>
            <p:cNvPr id="18" name="Freeform 18"/>
            <p:cNvSpPr/>
            <p:nvPr/>
          </p:nvSpPr>
          <p:spPr>
            <a:xfrm>
              <a:off x="0" y="0"/>
              <a:ext cx="2571739" cy="260842"/>
            </a:xfrm>
            <a:custGeom>
              <a:avLst/>
              <a:gdLst/>
              <a:ahLst/>
              <a:cxnLst/>
              <a:rect l="l" t="t" r="r" b="b"/>
              <a:pathLst>
                <a:path w="2571739" h="260842">
                  <a:moveTo>
                    <a:pt x="0" y="0"/>
                  </a:moveTo>
                  <a:lnTo>
                    <a:pt x="2571739" y="0"/>
                  </a:lnTo>
                  <a:lnTo>
                    <a:pt x="2571739" y="260842"/>
                  </a:lnTo>
                  <a:lnTo>
                    <a:pt x="0" y="260842"/>
                  </a:lnTo>
                  <a:close/>
                </a:path>
              </a:pathLst>
            </a:custGeom>
            <a:solidFill>
              <a:srgbClr val="D9D9D9"/>
            </a:solidFill>
          </p:spPr>
          <p:txBody>
            <a:bodyPr/>
            <a:lstStyle/>
            <a:p>
              <a:endParaRPr lang="fr-CA"/>
            </a:p>
          </p:txBody>
        </p:sp>
        <p:sp>
          <p:nvSpPr>
            <p:cNvPr id="19" name="TextBox 19"/>
            <p:cNvSpPr txBox="1"/>
            <p:nvPr/>
          </p:nvSpPr>
          <p:spPr>
            <a:xfrm>
              <a:off x="0" y="-28575"/>
              <a:ext cx="2571739" cy="289417"/>
            </a:xfrm>
            <a:prstGeom prst="rect">
              <a:avLst/>
            </a:prstGeom>
          </p:spPr>
          <p:txBody>
            <a:bodyPr lIns="50800" tIns="50800" rIns="50800" bIns="50800" rtlCol="0" anchor="ctr"/>
            <a:lstStyle/>
            <a:p>
              <a:pPr algn="just">
                <a:lnSpc>
                  <a:spcPts val="1750"/>
                </a:lnSpc>
              </a:pPr>
              <a:r>
                <a:rPr lang="en-US" sz="1250">
                  <a:solidFill>
                    <a:srgbClr val="000000"/>
                  </a:solidFill>
                  <a:latin typeface="Bilo 1"/>
                  <a:ea typeface="Bilo 1"/>
                  <a:cs typeface="Bilo 1"/>
                  <a:sym typeface="Bilo 1"/>
                </a:rPr>
                <a:t>Nous souhaitons faire équipe pour soutenir les élèves à la maison et à l’école. Nous avons besoin de votre collaboration tout au long du parcours scolaire de votre enfant, tant pour promouvoir des comportements respectueux et bienveillants dans toutes les sphères de sa vie, que pour soutenir nos interventions qui visent à procurer un climat propice aux apprentissages et à créer un climat sécurisant qui contribue à sa réussite. </a:t>
              </a:r>
            </a:p>
          </p:txBody>
        </p:sp>
      </p:grpSp>
      <p:sp>
        <p:nvSpPr>
          <p:cNvPr id="20" name="Freeform 20"/>
          <p:cNvSpPr/>
          <p:nvPr/>
        </p:nvSpPr>
        <p:spPr>
          <a:xfrm>
            <a:off x="-65014" y="6731566"/>
            <a:ext cx="10346000" cy="2931804"/>
          </a:xfrm>
          <a:custGeom>
            <a:avLst/>
            <a:gdLst/>
            <a:ahLst/>
            <a:cxnLst/>
            <a:rect l="l" t="t" r="r" b="b"/>
            <a:pathLst>
              <a:path w="10346000" h="2931804">
                <a:moveTo>
                  <a:pt x="0" y="0"/>
                </a:moveTo>
                <a:lnTo>
                  <a:pt x="10346000" y="0"/>
                </a:lnTo>
                <a:lnTo>
                  <a:pt x="10346000" y="2931804"/>
                </a:lnTo>
                <a:lnTo>
                  <a:pt x="0" y="2931804"/>
                </a:lnTo>
                <a:lnTo>
                  <a:pt x="0" y="0"/>
                </a:lnTo>
                <a:close/>
              </a:path>
            </a:pathLst>
          </a:custGeom>
          <a:blipFill>
            <a:blip r:embed="rId3">
              <a:alphaModFix amt="40000"/>
            </a:blip>
            <a:stretch>
              <a:fillRect b="-502"/>
            </a:stretch>
          </a:blipFill>
        </p:spPr>
        <p:txBody>
          <a:bodyPr/>
          <a:lstStyle/>
          <a:p>
            <a:endParaRPr lang="fr-CA"/>
          </a:p>
        </p:txBody>
      </p:sp>
      <p:grpSp>
        <p:nvGrpSpPr>
          <p:cNvPr id="21" name="Group 21"/>
          <p:cNvGrpSpPr/>
          <p:nvPr/>
        </p:nvGrpSpPr>
        <p:grpSpPr>
          <a:xfrm>
            <a:off x="513266" y="7245785"/>
            <a:ext cx="1277628" cy="340230"/>
            <a:chOff x="0" y="0"/>
            <a:chExt cx="352723" cy="93929"/>
          </a:xfrm>
        </p:grpSpPr>
        <p:sp>
          <p:nvSpPr>
            <p:cNvPr id="22" name="Freeform 22"/>
            <p:cNvSpPr/>
            <p:nvPr/>
          </p:nvSpPr>
          <p:spPr>
            <a:xfrm>
              <a:off x="0" y="0"/>
              <a:ext cx="352723" cy="93929"/>
            </a:xfrm>
            <a:custGeom>
              <a:avLst/>
              <a:gdLst/>
              <a:ahLst/>
              <a:cxnLst/>
              <a:rect l="l" t="t" r="r" b="b"/>
              <a:pathLst>
                <a:path w="352723" h="93929">
                  <a:moveTo>
                    <a:pt x="0" y="0"/>
                  </a:moveTo>
                  <a:lnTo>
                    <a:pt x="352723" y="0"/>
                  </a:lnTo>
                  <a:lnTo>
                    <a:pt x="352723" y="93929"/>
                  </a:lnTo>
                  <a:lnTo>
                    <a:pt x="0" y="93929"/>
                  </a:lnTo>
                  <a:close/>
                </a:path>
              </a:pathLst>
            </a:custGeom>
            <a:solidFill>
              <a:srgbClr val="44055B"/>
            </a:solidFill>
          </p:spPr>
          <p:txBody>
            <a:bodyPr/>
            <a:lstStyle/>
            <a:p>
              <a:endParaRPr lang="fr-CA"/>
            </a:p>
          </p:txBody>
        </p:sp>
        <p:sp>
          <p:nvSpPr>
            <p:cNvPr id="23" name="TextBox 23"/>
            <p:cNvSpPr txBox="1"/>
            <p:nvPr/>
          </p:nvSpPr>
          <p:spPr>
            <a:xfrm>
              <a:off x="0" y="-57150"/>
              <a:ext cx="352723" cy="151079"/>
            </a:xfrm>
            <a:prstGeom prst="rect">
              <a:avLst/>
            </a:prstGeom>
          </p:spPr>
          <p:txBody>
            <a:bodyPr lIns="50800" tIns="50800" rIns="50800" bIns="50800" rtlCol="0" anchor="ctr"/>
            <a:lstStyle/>
            <a:p>
              <a:pPr algn="ctr">
                <a:lnSpc>
                  <a:spcPts val="3010"/>
                </a:lnSpc>
              </a:pPr>
              <a:endParaRPr/>
            </a:p>
          </p:txBody>
        </p:sp>
      </p:grpSp>
      <p:grpSp>
        <p:nvGrpSpPr>
          <p:cNvPr id="24" name="Group 24"/>
          <p:cNvGrpSpPr/>
          <p:nvPr/>
        </p:nvGrpSpPr>
        <p:grpSpPr>
          <a:xfrm>
            <a:off x="1790895" y="7245785"/>
            <a:ext cx="1277628" cy="340230"/>
            <a:chOff x="0" y="0"/>
            <a:chExt cx="352723" cy="93929"/>
          </a:xfrm>
        </p:grpSpPr>
        <p:sp>
          <p:nvSpPr>
            <p:cNvPr id="25" name="Freeform 25"/>
            <p:cNvSpPr/>
            <p:nvPr/>
          </p:nvSpPr>
          <p:spPr>
            <a:xfrm>
              <a:off x="0" y="0"/>
              <a:ext cx="352723" cy="93929"/>
            </a:xfrm>
            <a:custGeom>
              <a:avLst/>
              <a:gdLst/>
              <a:ahLst/>
              <a:cxnLst/>
              <a:rect l="l" t="t" r="r" b="b"/>
              <a:pathLst>
                <a:path w="352723" h="93929">
                  <a:moveTo>
                    <a:pt x="0" y="0"/>
                  </a:moveTo>
                  <a:lnTo>
                    <a:pt x="352723" y="0"/>
                  </a:lnTo>
                  <a:lnTo>
                    <a:pt x="352723" y="93929"/>
                  </a:lnTo>
                  <a:lnTo>
                    <a:pt x="0" y="93929"/>
                  </a:lnTo>
                  <a:close/>
                </a:path>
              </a:pathLst>
            </a:custGeom>
            <a:solidFill>
              <a:srgbClr val="A997BA"/>
            </a:solidFill>
          </p:spPr>
          <p:txBody>
            <a:bodyPr/>
            <a:lstStyle/>
            <a:p>
              <a:endParaRPr lang="fr-CA"/>
            </a:p>
          </p:txBody>
        </p:sp>
        <p:sp>
          <p:nvSpPr>
            <p:cNvPr id="26" name="TextBox 26"/>
            <p:cNvSpPr txBox="1"/>
            <p:nvPr/>
          </p:nvSpPr>
          <p:spPr>
            <a:xfrm>
              <a:off x="0" y="-57150"/>
              <a:ext cx="352723" cy="151079"/>
            </a:xfrm>
            <a:prstGeom prst="rect">
              <a:avLst/>
            </a:prstGeom>
          </p:spPr>
          <p:txBody>
            <a:bodyPr lIns="50800" tIns="50800" rIns="50800" bIns="50800" rtlCol="0" anchor="ctr"/>
            <a:lstStyle/>
            <a:p>
              <a:pPr algn="ctr">
                <a:lnSpc>
                  <a:spcPts val="3010"/>
                </a:lnSpc>
              </a:pPr>
              <a:endParaRPr/>
            </a:p>
          </p:txBody>
        </p:sp>
      </p:grpSp>
      <p:grpSp>
        <p:nvGrpSpPr>
          <p:cNvPr id="27" name="Group 27"/>
          <p:cNvGrpSpPr/>
          <p:nvPr/>
        </p:nvGrpSpPr>
        <p:grpSpPr>
          <a:xfrm>
            <a:off x="3069903" y="7245785"/>
            <a:ext cx="1277628" cy="340230"/>
            <a:chOff x="0" y="0"/>
            <a:chExt cx="352723" cy="93929"/>
          </a:xfrm>
        </p:grpSpPr>
        <p:sp>
          <p:nvSpPr>
            <p:cNvPr id="28" name="Freeform 28"/>
            <p:cNvSpPr/>
            <p:nvPr/>
          </p:nvSpPr>
          <p:spPr>
            <a:xfrm>
              <a:off x="0" y="0"/>
              <a:ext cx="352723" cy="93929"/>
            </a:xfrm>
            <a:custGeom>
              <a:avLst/>
              <a:gdLst/>
              <a:ahLst/>
              <a:cxnLst/>
              <a:rect l="l" t="t" r="r" b="b"/>
              <a:pathLst>
                <a:path w="352723" h="93929">
                  <a:moveTo>
                    <a:pt x="0" y="0"/>
                  </a:moveTo>
                  <a:lnTo>
                    <a:pt x="352723" y="0"/>
                  </a:lnTo>
                  <a:lnTo>
                    <a:pt x="352723" y="93929"/>
                  </a:lnTo>
                  <a:lnTo>
                    <a:pt x="0" y="93929"/>
                  </a:lnTo>
                  <a:close/>
                </a:path>
              </a:pathLst>
            </a:custGeom>
            <a:solidFill>
              <a:srgbClr val="C0B4C9"/>
            </a:solidFill>
          </p:spPr>
          <p:txBody>
            <a:bodyPr/>
            <a:lstStyle/>
            <a:p>
              <a:endParaRPr lang="fr-CA"/>
            </a:p>
          </p:txBody>
        </p:sp>
        <p:sp>
          <p:nvSpPr>
            <p:cNvPr id="29" name="TextBox 29"/>
            <p:cNvSpPr txBox="1"/>
            <p:nvPr/>
          </p:nvSpPr>
          <p:spPr>
            <a:xfrm>
              <a:off x="0" y="-57150"/>
              <a:ext cx="352723" cy="151079"/>
            </a:xfrm>
            <a:prstGeom prst="rect">
              <a:avLst/>
            </a:prstGeom>
          </p:spPr>
          <p:txBody>
            <a:bodyPr lIns="50800" tIns="50800" rIns="50800" bIns="50800" rtlCol="0" anchor="ctr"/>
            <a:lstStyle/>
            <a:p>
              <a:pPr algn="ctr">
                <a:lnSpc>
                  <a:spcPts val="3010"/>
                </a:lnSpc>
              </a:pPr>
              <a:endParaRPr/>
            </a:p>
          </p:txBody>
        </p:sp>
      </p:grpSp>
      <p:grpSp>
        <p:nvGrpSpPr>
          <p:cNvPr id="30" name="Group 30"/>
          <p:cNvGrpSpPr/>
          <p:nvPr/>
        </p:nvGrpSpPr>
        <p:grpSpPr>
          <a:xfrm>
            <a:off x="4347531" y="7245785"/>
            <a:ext cx="1277628" cy="340230"/>
            <a:chOff x="0" y="0"/>
            <a:chExt cx="352723" cy="93929"/>
          </a:xfrm>
        </p:grpSpPr>
        <p:sp>
          <p:nvSpPr>
            <p:cNvPr id="31" name="Freeform 31"/>
            <p:cNvSpPr/>
            <p:nvPr/>
          </p:nvSpPr>
          <p:spPr>
            <a:xfrm>
              <a:off x="0" y="0"/>
              <a:ext cx="352723" cy="93929"/>
            </a:xfrm>
            <a:custGeom>
              <a:avLst/>
              <a:gdLst/>
              <a:ahLst/>
              <a:cxnLst/>
              <a:rect l="l" t="t" r="r" b="b"/>
              <a:pathLst>
                <a:path w="352723" h="93929">
                  <a:moveTo>
                    <a:pt x="0" y="0"/>
                  </a:moveTo>
                  <a:lnTo>
                    <a:pt x="352723" y="0"/>
                  </a:lnTo>
                  <a:lnTo>
                    <a:pt x="352723" y="93929"/>
                  </a:lnTo>
                  <a:lnTo>
                    <a:pt x="0" y="93929"/>
                  </a:lnTo>
                  <a:close/>
                </a:path>
              </a:pathLst>
            </a:custGeom>
            <a:solidFill>
              <a:srgbClr val="6C6691"/>
            </a:solidFill>
          </p:spPr>
          <p:txBody>
            <a:bodyPr/>
            <a:lstStyle/>
            <a:p>
              <a:endParaRPr lang="fr-CA"/>
            </a:p>
          </p:txBody>
        </p:sp>
        <p:sp>
          <p:nvSpPr>
            <p:cNvPr id="32" name="TextBox 32"/>
            <p:cNvSpPr txBox="1"/>
            <p:nvPr/>
          </p:nvSpPr>
          <p:spPr>
            <a:xfrm>
              <a:off x="0" y="-57150"/>
              <a:ext cx="352723" cy="151079"/>
            </a:xfrm>
            <a:prstGeom prst="rect">
              <a:avLst/>
            </a:prstGeom>
          </p:spPr>
          <p:txBody>
            <a:bodyPr lIns="50800" tIns="50800" rIns="50800" bIns="50800" rtlCol="0" anchor="ctr"/>
            <a:lstStyle/>
            <a:p>
              <a:pPr algn="ctr">
                <a:lnSpc>
                  <a:spcPts val="3010"/>
                </a:lnSpc>
              </a:pPr>
              <a:endParaRPr/>
            </a:p>
          </p:txBody>
        </p:sp>
      </p:grpSp>
      <p:grpSp>
        <p:nvGrpSpPr>
          <p:cNvPr id="33" name="Group 33"/>
          <p:cNvGrpSpPr/>
          <p:nvPr/>
        </p:nvGrpSpPr>
        <p:grpSpPr>
          <a:xfrm>
            <a:off x="292794" y="11852865"/>
            <a:ext cx="4754049" cy="1438381"/>
            <a:chOff x="0" y="0"/>
            <a:chExt cx="1280552" cy="387443"/>
          </a:xfrm>
        </p:grpSpPr>
        <p:sp>
          <p:nvSpPr>
            <p:cNvPr id="34" name="Freeform 34"/>
            <p:cNvSpPr/>
            <p:nvPr/>
          </p:nvSpPr>
          <p:spPr>
            <a:xfrm>
              <a:off x="0" y="0"/>
              <a:ext cx="1280552" cy="387443"/>
            </a:xfrm>
            <a:custGeom>
              <a:avLst/>
              <a:gdLst/>
              <a:ahLst/>
              <a:cxnLst/>
              <a:rect l="l" t="t" r="r" b="b"/>
              <a:pathLst>
                <a:path w="1280552" h="387443">
                  <a:moveTo>
                    <a:pt x="0" y="0"/>
                  </a:moveTo>
                  <a:lnTo>
                    <a:pt x="1280552" y="0"/>
                  </a:lnTo>
                  <a:lnTo>
                    <a:pt x="1280552" y="387443"/>
                  </a:lnTo>
                  <a:lnTo>
                    <a:pt x="0" y="387443"/>
                  </a:lnTo>
                  <a:close/>
                </a:path>
              </a:pathLst>
            </a:custGeom>
            <a:solidFill>
              <a:srgbClr val="806C7F"/>
            </a:solidFill>
          </p:spPr>
          <p:txBody>
            <a:bodyPr/>
            <a:lstStyle/>
            <a:p>
              <a:endParaRPr lang="fr-CA"/>
            </a:p>
          </p:txBody>
        </p:sp>
        <p:sp>
          <p:nvSpPr>
            <p:cNvPr id="35" name="TextBox 35"/>
            <p:cNvSpPr txBox="1"/>
            <p:nvPr/>
          </p:nvSpPr>
          <p:spPr>
            <a:xfrm>
              <a:off x="0" y="-57150"/>
              <a:ext cx="1280552" cy="444593"/>
            </a:xfrm>
            <a:prstGeom prst="rect">
              <a:avLst/>
            </a:prstGeom>
          </p:spPr>
          <p:txBody>
            <a:bodyPr lIns="50800" tIns="50800" rIns="50800" bIns="50800" rtlCol="0" anchor="ctr"/>
            <a:lstStyle/>
            <a:p>
              <a:pPr algn="ctr">
                <a:lnSpc>
                  <a:spcPts val="3010"/>
                </a:lnSpc>
              </a:pPr>
              <a:endParaRPr/>
            </a:p>
          </p:txBody>
        </p:sp>
      </p:grpSp>
      <p:grpSp>
        <p:nvGrpSpPr>
          <p:cNvPr id="36" name="Group 36"/>
          <p:cNvGrpSpPr/>
          <p:nvPr/>
        </p:nvGrpSpPr>
        <p:grpSpPr>
          <a:xfrm>
            <a:off x="5016156" y="11852865"/>
            <a:ext cx="4826870" cy="1438381"/>
            <a:chOff x="0" y="0"/>
            <a:chExt cx="1300167" cy="387443"/>
          </a:xfrm>
        </p:grpSpPr>
        <p:sp>
          <p:nvSpPr>
            <p:cNvPr id="37" name="Freeform 37"/>
            <p:cNvSpPr/>
            <p:nvPr/>
          </p:nvSpPr>
          <p:spPr>
            <a:xfrm>
              <a:off x="0" y="0"/>
              <a:ext cx="1300167" cy="387443"/>
            </a:xfrm>
            <a:custGeom>
              <a:avLst/>
              <a:gdLst/>
              <a:ahLst/>
              <a:cxnLst/>
              <a:rect l="l" t="t" r="r" b="b"/>
              <a:pathLst>
                <a:path w="1300167" h="387443">
                  <a:moveTo>
                    <a:pt x="0" y="0"/>
                  </a:moveTo>
                  <a:lnTo>
                    <a:pt x="1300167" y="0"/>
                  </a:lnTo>
                  <a:lnTo>
                    <a:pt x="1300167" y="387443"/>
                  </a:lnTo>
                  <a:lnTo>
                    <a:pt x="0" y="387443"/>
                  </a:lnTo>
                  <a:close/>
                </a:path>
              </a:pathLst>
            </a:custGeom>
            <a:solidFill>
              <a:srgbClr val="C0B4C9"/>
            </a:solidFill>
          </p:spPr>
          <p:txBody>
            <a:bodyPr/>
            <a:lstStyle/>
            <a:p>
              <a:endParaRPr lang="fr-CA"/>
            </a:p>
          </p:txBody>
        </p:sp>
        <p:sp>
          <p:nvSpPr>
            <p:cNvPr id="38" name="TextBox 38"/>
            <p:cNvSpPr txBox="1"/>
            <p:nvPr/>
          </p:nvSpPr>
          <p:spPr>
            <a:xfrm>
              <a:off x="0" y="-57150"/>
              <a:ext cx="1300167" cy="444593"/>
            </a:xfrm>
            <a:prstGeom prst="rect">
              <a:avLst/>
            </a:prstGeom>
          </p:spPr>
          <p:txBody>
            <a:bodyPr lIns="50800" tIns="50800" rIns="50800" bIns="50800" rtlCol="0" anchor="ctr"/>
            <a:lstStyle/>
            <a:p>
              <a:pPr algn="ctr">
                <a:lnSpc>
                  <a:spcPts val="3010"/>
                </a:lnSpc>
              </a:pPr>
              <a:endParaRPr/>
            </a:p>
          </p:txBody>
        </p:sp>
      </p:grpSp>
      <p:grpSp>
        <p:nvGrpSpPr>
          <p:cNvPr id="39" name="Group 39"/>
          <p:cNvGrpSpPr/>
          <p:nvPr/>
        </p:nvGrpSpPr>
        <p:grpSpPr>
          <a:xfrm>
            <a:off x="5626539" y="7245785"/>
            <a:ext cx="1277628" cy="340230"/>
            <a:chOff x="0" y="0"/>
            <a:chExt cx="352723" cy="93929"/>
          </a:xfrm>
        </p:grpSpPr>
        <p:sp>
          <p:nvSpPr>
            <p:cNvPr id="40" name="Freeform 40"/>
            <p:cNvSpPr/>
            <p:nvPr/>
          </p:nvSpPr>
          <p:spPr>
            <a:xfrm>
              <a:off x="0" y="0"/>
              <a:ext cx="352723" cy="93929"/>
            </a:xfrm>
            <a:custGeom>
              <a:avLst/>
              <a:gdLst/>
              <a:ahLst/>
              <a:cxnLst/>
              <a:rect l="l" t="t" r="r" b="b"/>
              <a:pathLst>
                <a:path w="352723" h="93929">
                  <a:moveTo>
                    <a:pt x="0" y="0"/>
                  </a:moveTo>
                  <a:lnTo>
                    <a:pt x="352723" y="0"/>
                  </a:lnTo>
                  <a:lnTo>
                    <a:pt x="352723" y="93929"/>
                  </a:lnTo>
                  <a:lnTo>
                    <a:pt x="0" y="93929"/>
                  </a:lnTo>
                  <a:close/>
                </a:path>
              </a:pathLst>
            </a:custGeom>
            <a:solidFill>
              <a:srgbClr val="4F4786"/>
            </a:solidFill>
          </p:spPr>
          <p:txBody>
            <a:bodyPr/>
            <a:lstStyle/>
            <a:p>
              <a:endParaRPr lang="fr-CA"/>
            </a:p>
          </p:txBody>
        </p:sp>
        <p:sp>
          <p:nvSpPr>
            <p:cNvPr id="41" name="TextBox 41"/>
            <p:cNvSpPr txBox="1"/>
            <p:nvPr/>
          </p:nvSpPr>
          <p:spPr>
            <a:xfrm>
              <a:off x="0" y="-57150"/>
              <a:ext cx="352723" cy="151079"/>
            </a:xfrm>
            <a:prstGeom prst="rect">
              <a:avLst/>
            </a:prstGeom>
          </p:spPr>
          <p:txBody>
            <a:bodyPr lIns="50800" tIns="50800" rIns="50800" bIns="50800" rtlCol="0" anchor="ctr"/>
            <a:lstStyle/>
            <a:p>
              <a:pPr algn="ctr">
                <a:lnSpc>
                  <a:spcPts val="3010"/>
                </a:lnSpc>
              </a:pPr>
              <a:endParaRPr/>
            </a:p>
          </p:txBody>
        </p:sp>
      </p:grpSp>
      <p:grpSp>
        <p:nvGrpSpPr>
          <p:cNvPr id="42" name="Group 42"/>
          <p:cNvGrpSpPr/>
          <p:nvPr/>
        </p:nvGrpSpPr>
        <p:grpSpPr>
          <a:xfrm>
            <a:off x="6904168" y="7245785"/>
            <a:ext cx="1277628" cy="340230"/>
            <a:chOff x="0" y="0"/>
            <a:chExt cx="352723" cy="93929"/>
          </a:xfrm>
        </p:grpSpPr>
        <p:sp>
          <p:nvSpPr>
            <p:cNvPr id="43" name="Freeform 43"/>
            <p:cNvSpPr/>
            <p:nvPr/>
          </p:nvSpPr>
          <p:spPr>
            <a:xfrm>
              <a:off x="0" y="0"/>
              <a:ext cx="352723" cy="93929"/>
            </a:xfrm>
            <a:custGeom>
              <a:avLst/>
              <a:gdLst/>
              <a:ahLst/>
              <a:cxnLst/>
              <a:rect l="l" t="t" r="r" b="b"/>
              <a:pathLst>
                <a:path w="352723" h="93929">
                  <a:moveTo>
                    <a:pt x="0" y="0"/>
                  </a:moveTo>
                  <a:lnTo>
                    <a:pt x="352723" y="0"/>
                  </a:lnTo>
                  <a:lnTo>
                    <a:pt x="352723" y="93929"/>
                  </a:lnTo>
                  <a:lnTo>
                    <a:pt x="0" y="93929"/>
                  </a:lnTo>
                  <a:close/>
                </a:path>
              </a:pathLst>
            </a:custGeom>
            <a:solidFill>
              <a:srgbClr val="1A0D72"/>
            </a:solidFill>
          </p:spPr>
          <p:txBody>
            <a:bodyPr/>
            <a:lstStyle/>
            <a:p>
              <a:endParaRPr lang="fr-CA"/>
            </a:p>
          </p:txBody>
        </p:sp>
        <p:sp>
          <p:nvSpPr>
            <p:cNvPr id="44" name="TextBox 44"/>
            <p:cNvSpPr txBox="1"/>
            <p:nvPr/>
          </p:nvSpPr>
          <p:spPr>
            <a:xfrm>
              <a:off x="0" y="-57150"/>
              <a:ext cx="352723" cy="151079"/>
            </a:xfrm>
            <a:prstGeom prst="rect">
              <a:avLst/>
            </a:prstGeom>
          </p:spPr>
          <p:txBody>
            <a:bodyPr lIns="50800" tIns="50800" rIns="50800" bIns="50800" rtlCol="0" anchor="ctr"/>
            <a:lstStyle/>
            <a:p>
              <a:pPr algn="ctr">
                <a:lnSpc>
                  <a:spcPts val="3010"/>
                </a:lnSpc>
              </a:pPr>
              <a:endParaRPr/>
            </a:p>
          </p:txBody>
        </p:sp>
      </p:grpSp>
      <p:grpSp>
        <p:nvGrpSpPr>
          <p:cNvPr id="45" name="Group 45"/>
          <p:cNvGrpSpPr/>
          <p:nvPr/>
        </p:nvGrpSpPr>
        <p:grpSpPr>
          <a:xfrm>
            <a:off x="8181796" y="7245785"/>
            <a:ext cx="1277628" cy="340230"/>
            <a:chOff x="0" y="0"/>
            <a:chExt cx="352723" cy="93929"/>
          </a:xfrm>
        </p:grpSpPr>
        <p:sp>
          <p:nvSpPr>
            <p:cNvPr id="46" name="Freeform 46"/>
            <p:cNvSpPr/>
            <p:nvPr/>
          </p:nvSpPr>
          <p:spPr>
            <a:xfrm>
              <a:off x="0" y="0"/>
              <a:ext cx="352723" cy="93929"/>
            </a:xfrm>
            <a:custGeom>
              <a:avLst/>
              <a:gdLst/>
              <a:ahLst/>
              <a:cxnLst/>
              <a:rect l="l" t="t" r="r" b="b"/>
              <a:pathLst>
                <a:path w="352723" h="93929">
                  <a:moveTo>
                    <a:pt x="0" y="0"/>
                  </a:moveTo>
                  <a:lnTo>
                    <a:pt x="352723" y="0"/>
                  </a:lnTo>
                  <a:lnTo>
                    <a:pt x="352723" y="93929"/>
                  </a:lnTo>
                  <a:lnTo>
                    <a:pt x="0" y="93929"/>
                  </a:lnTo>
                  <a:close/>
                </a:path>
              </a:pathLst>
            </a:custGeom>
            <a:solidFill>
              <a:srgbClr val="4D0853"/>
            </a:solidFill>
          </p:spPr>
          <p:txBody>
            <a:bodyPr/>
            <a:lstStyle/>
            <a:p>
              <a:endParaRPr lang="fr-CA"/>
            </a:p>
          </p:txBody>
        </p:sp>
        <p:sp>
          <p:nvSpPr>
            <p:cNvPr id="47" name="TextBox 47"/>
            <p:cNvSpPr txBox="1"/>
            <p:nvPr/>
          </p:nvSpPr>
          <p:spPr>
            <a:xfrm>
              <a:off x="0" y="-57150"/>
              <a:ext cx="352723" cy="151079"/>
            </a:xfrm>
            <a:prstGeom prst="rect">
              <a:avLst/>
            </a:prstGeom>
          </p:spPr>
          <p:txBody>
            <a:bodyPr lIns="50800" tIns="50800" rIns="50800" bIns="50800" rtlCol="0" anchor="ctr"/>
            <a:lstStyle/>
            <a:p>
              <a:pPr algn="ctr">
                <a:lnSpc>
                  <a:spcPts val="3010"/>
                </a:lnSpc>
              </a:pPr>
              <a:endParaRPr/>
            </a:p>
          </p:txBody>
        </p:sp>
      </p:grpSp>
      <p:sp>
        <p:nvSpPr>
          <p:cNvPr id="48" name="AutoShape 48"/>
          <p:cNvSpPr/>
          <p:nvPr/>
        </p:nvSpPr>
        <p:spPr>
          <a:xfrm>
            <a:off x="418498" y="10457326"/>
            <a:ext cx="9112312" cy="0"/>
          </a:xfrm>
          <a:prstGeom prst="line">
            <a:avLst/>
          </a:prstGeom>
          <a:ln w="19050" cap="flat">
            <a:solidFill>
              <a:srgbClr val="08534A"/>
            </a:solidFill>
            <a:prstDash val="solid"/>
            <a:headEnd type="none" w="sm" len="sm"/>
            <a:tailEnd type="arrow" w="med" len="sm"/>
          </a:ln>
        </p:spPr>
        <p:txBody>
          <a:bodyPr/>
          <a:lstStyle/>
          <a:p>
            <a:endParaRPr lang="fr-CA"/>
          </a:p>
        </p:txBody>
      </p:sp>
      <p:grpSp>
        <p:nvGrpSpPr>
          <p:cNvPr id="49" name="Group 49"/>
          <p:cNvGrpSpPr/>
          <p:nvPr/>
        </p:nvGrpSpPr>
        <p:grpSpPr>
          <a:xfrm>
            <a:off x="292794" y="10095384"/>
            <a:ext cx="9550231" cy="1798280"/>
            <a:chOff x="0" y="0"/>
            <a:chExt cx="2572453" cy="484385"/>
          </a:xfrm>
        </p:grpSpPr>
        <p:sp>
          <p:nvSpPr>
            <p:cNvPr id="50" name="Freeform 50"/>
            <p:cNvSpPr/>
            <p:nvPr/>
          </p:nvSpPr>
          <p:spPr>
            <a:xfrm>
              <a:off x="0" y="0"/>
              <a:ext cx="2572453" cy="484385"/>
            </a:xfrm>
            <a:custGeom>
              <a:avLst/>
              <a:gdLst/>
              <a:ahLst/>
              <a:cxnLst/>
              <a:rect l="l" t="t" r="r" b="b"/>
              <a:pathLst>
                <a:path w="2572453" h="484385">
                  <a:moveTo>
                    <a:pt x="0" y="0"/>
                  </a:moveTo>
                  <a:lnTo>
                    <a:pt x="2572453" y="0"/>
                  </a:lnTo>
                  <a:lnTo>
                    <a:pt x="2572453" y="484385"/>
                  </a:lnTo>
                  <a:lnTo>
                    <a:pt x="0" y="484385"/>
                  </a:lnTo>
                  <a:close/>
                </a:path>
              </a:pathLst>
            </a:custGeom>
            <a:solidFill>
              <a:srgbClr val="D9D9D9"/>
            </a:solidFill>
          </p:spPr>
          <p:txBody>
            <a:bodyPr/>
            <a:lstStyle/>
            <a:p>
              <a:endParaRPr lang="fr-CA"/>
            </a:p>
          </p:txBody>
        </p:sp>
        <p:sp>
          <p:nvSpPr>
            <p:cNvPr id="51" name="TextBox 51"/>
            <p:cNvSpPr txBox="1"/>
            <p:nvPr/>
          </p:nvSpPr>
          <p:spPr>
            <a:xfrm>
              <a:off x="0" y="-57150"/>
              <a:ext cx="2572453" cy="541535"/>
            </a:xfrm>
            <a:prstGeom prst="rect">
              <a:avLst/>
            </a:prstGeom>
          </p:spPr>
          <p:txBody>
            <a:bodyPr lIns="50800" tIns="50800" rIns="50800" bIns="50800" rtlCol="0" anchor="ctr"/>
            <a:lstStyle/>
            <a:p>
              <a:pPr algn="ctr">
                <a:lnSpc>
                  <a:spcPts val="3010"/>
                </a:lnSpc>
              </a:pPr>
              <a:endParaRPr/>
            </a:p>
          </p:txBody>
        </p:sp>
      </p:grpSp>
      <p:sp>
        <p:nvSpPr>
          <p:cNvPr id="55" name="Freeform 55"/>
          <p:cNvSpPr/>
          <p:nvPr/>
        </p:nvSpPr>
        <p:spPr>
          <a:xfrm>
            <a:off x="1612527" y="11988914"/>
            <a:ext cx="164595" cy="229801"/>
          </a:xfrm>
          <a:custGeom>
            <a:avLst/>
            <a:gdLst/>
            <a:ahLst/>
            <a:cxnLst/>
            <a:rect l="l" t="t" r="r" b="b"/>
            <a:pathLst>
              <a:path w="164595" h="229801">
                <a:moveTo>
                  <a:pt x="0" y="0"/>
                </a:moveTo>
                <a:lnTo>
                  <a:pt x="164595" y="0"/>
                </a:lnTo>
                <a:lnTo>
                  <a:pt x="164595" y="229801"/>
                </a:lnTo>
                <a:lnTo>
                  <a:pt x="0" y="22980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CA"/>
          </a:p>
        </p:txBody>
      </p:sp>
      <p:grpSp>
        <p:nvGrpSpPr>
          <p:cNvPr id="56" name="Group 56"/>
          <p:cNvGrpSpPr/>
          <p:nvPr/>
        </p:nvGrpSpPr>
        <p:grpSpPr>
          <a:xfrm>
            <a:off x="1098561" y="10256813"/>
            <a:ext cx="391536" cy="391536"/>
            <a:chOff x="0" y="0"/>
            <a:chExt cx="812800" cy="812800"/>
          </a:xfrm>
        </p:grpSpPr>
        <p:sp>
          <p:nvSpPr>
            <p:cNvPr id="57" name="Freeform 5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06C7F"/>
            </a:solidFill>
          </p:spPr>
          <p:txBody>
            <a:bodyPr/>
            <a:lstStyle/>
            <a:p>
              <a:endParaRPr lang="fr-CA"/>
            </a:p>
          </p:txBody>
        </p:sp>
        <p:sp>
          <p:nvSpPr>
            <p:cNvPr id="58" name="TextBox 58"/>
            <p:cNvSpPr txBox="1"/>
            <p:nvPr/>
          </p:nvSpPr>
          <p:spPr>
            <a:xfrm>
              <a:off x="76200" y="19050"/>
              <a:ext cx="660400" cy="717550"/>
            </a:xfrm>
            <a:prstGeom prst="rect">
              <a:avLst/>
            </a:prstGeom>
          </p:spPr>
          <p:txBody>
            <a:bodyPr lIns="50800" tIns="50800" rIns="50800" bIns="50800" rtlCol="0" anchor="ctr"/>
            <a:lstStyle/>
            <a:p>
              <a:pPr algn="ctr">
                <a:lnSpc>
                  <a:spcPts val="3010"/>
                </a:lnSpc>
              </a:pPr>
              <a:endParaRPr/>
            </a:p>
          </p:txBody>
        </p:sp>
      </p:grpSp>
      <p:grpSp>
        <p:nvGrpSpPr>
          <p:cNvPr id="59" name="Group 59"/>
          <p:cNvGrpSpPr/>
          <p:nvPr/>
        </p:nvGrpSpPr>
        <p:grpSpPr>
          <a:xfrm>
            <a:off x="2995375" y="10248040"/>
            <a:ext cx="391536" cy="391536"/>
            <a:chOff x="0" y="0"/>
            <a:chExt cx="812800" cy="812800"/>
          </a:xfrm>
        </p:grpSpPr>
        <p:sp>
          <p:nvSpPr>
            <p:cNvPr id="60" name="Freeform 6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06C7F"/>
            </a:solidFill>
          </p:spPr>
          <p:txBody>
            <a:bodyPr/>
            <a:lstStyle/>
            <a:p>
              <a:endParaRPr lang="fr-CA"/>
            </a:p>
          </p:txBody>
        </p:sp>
        <p:sp>
          <p:nvSpPr>
            <p:cNvPr id="61" name="TextBox 61"/>
            <p:cNvSpPr txBox="1"/>
            <p:nvPr/>
          </p:nvSpPr>
          <p:spPr>
            <a:xfrm>
              <a:off x="76200" y="19050"/>
              <a:ext cx="660400" cy="717550"/>
            </a:xfrm>
            <a:prstGeom prst="rect">
              <a:avLst/>
            </a:prstGeom>
          </p:spPr>
          <p:txBody>
            <a:bodyPr lIns="50800" tIns="50800" rIns="50800" bIns="50800" rtlCol="0" anchor="ctr"/>
            <a:lstStyle/>
            <a:p>
              <a:pPr algn="ctr">
                <a:lnSpc>
                  <a:spcPts val="3010"/>
                </a:lnSpc>
              </a:pPr>
              <a:endParaRPr/>
            </a:p>
          </p:txBody>
        </p:sp>
      </p:grpSp>
      <p:grpSp>
        <p:nvGrpSpPr>
          <p:cNvPr id="62" name="Group 62"/>
          <p:cNvGrpSpPr/>
          <p:nvPr/>
        </p:nvGrpSpPr>
        <p:grpSpPr>
          <a:xfrm>
            <a:off x="4898214" y="10256813"/>
            <a:ext cx="391536" cy="391536"/>
            <a:chOff x="0" y="0"/>
            <a:chExt cx="812800" cy="812800"/>
          </a:xfrm>
        </p:grpSpPr>
        <p:sp>
          <p:nvSpPr>
            <p:cNvPr id="63" name="Freeform 6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06C7F"/>
            </a:solidFill>
          </p:spPr>
          <p:txBody>
            <a:bodyPr/>
            <a:lstStyle/>
            <a:p>
              <a:endParaRPr lang="fr-CA"/>
            </a:p>
          </p:txBody>
        </p:sp>
        <p:sp>
          <p:nvSpPr>
            <p:cNvPr id="64" name="TextBox 64"/>
            <p:cNvSpPr txBox="1"/>
            <p:nvPr/>
          </p:nvSpPr>
          <p:spPr>
            <a:xfrm>
              <a:off x="76200" y="19050"/>
              <a:ext cx="660400" cy="717550"/>
            </a:xfrm>
            <a:prstGeom prst="rect">
              <a:avLst/>
            </a:prstGeom>
          </p:spPr>
          <p:txBody>
            <a:bodyPr lIns="50800" tIns="50800" rIns="50800" bIns="50800" rtlCol="0" anchor="ctr"/>
            <a:lstStyle/>
            <a:p>
              <a:pPr algn="ctr">
                <a:lnSpc>
                  <a:spcPts val="3010"/>
                </a:lnSpc>
              </a:pPr>
              <a:endParaRPr/>
            </a:p>
          </p:txBody>
        </p:sp>
      </p:grpSp>
      <p:grpSp>
        <p:nvGrpSpPr>
          <p:cNvPr id="65" name="Group 65"/>
          <p:cNvGrpSpPr/>
          <p:nvPr/>
        </p:nvGrpSpPr>
        <p:grpSpPr>
          <a:xfrm>
            <a:off x="6794700" y="10248040"/>
            <a:ext cx="391536" cy="391536"/>
            <a:chOff x="0" y="0"/>
            <a:chExt cx="812800" cy="812800"/>
          </a:xfrm>
        </p:grpSpPr>
        <p:sp>
          <p:nvSpPr>
            <p:cNvPr id="66" name="Freeform 6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06C7F"/>
            </a:solidFill>
          </p:spPr>
          <p:txBody>
            <a:bodyPr/>
            <a:lstStyle/>
            <a:p>
              <a:endParaRPr lang="fr-CA"/>
            </a:p>
          </p:txBody>
        </p:sp>
        <p:sp>
          <p:nvSpPr>
            <p:cNvPr id="67" name="TextBox 67"/>
            <p:cNvSpPr txBox="1"/>
            <p:nvPr/>
          </p:nvSpPr>
          <p:spPr>
            <a:xfrm>
              <a:off x="76200" y="19050"/>
              <a:ext cx="660400" cy="717550"/>
            </a:xfrm>
            <a:prstGeom prst="rect">
              <a:avLst/>
            </a:prstGeom>
          </p:spPr>
          <p:txBody>
            <a:bodyPr lIns="50800" tIns="50800" rIns="50800" bIns="50800" rtlCol="0" anchor="ctr"/>
            <a:lstStyle/>
            <a:p>
              <a:pPr algn="ctr">
                <a:lnSpc>
                  <a:spcPts val="3010"/>
                </a:lnSpc>
              </a:pPr>
              <a:endParaRPr/>
            </a:p>
          </p:txBody>
        </p:sp>
      </p:grpSp>
      <p:grpSp>
        <p:nvGrpSpPr>
          <p:cNvPr id="68" name="Group 68"/>
          <p:cNvGrpSpPr/>
          <p:nvPr/>
        </p:nvGrpSpPr>
        <p:grpSpPr>
          <a:xfrm>
            <a:off x="8651809" y="10248040"/>
            <a:ext cx="391536" cy="391536"/>
            <a:chOff x="0" y="0"/>
            <a:chExt cx="812800" cy="812800"/>
          </a:xfrm>
        </p:grpSpPr>
        <p:sp>
          <p:nvSpPr>
            <p:cNvPr id="69" name="Freeform 6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06C7F"/>
            </a:solidFill>
          </p:spPr>
          <p:txBody>
            <a:bodyPr/>
            <a:lstStyle/>
            <a:p>
              <a:endParaRPr lang="fr-CA"/>
            </a:p>
          </p:txBody>
        </p:sp>
        <p:sp>
          <p:nvSpPr>
            <p:cNvPr id="70" name="TextBox 70"/>
            <p:cNvSpPr txBox="1"/>
            <p:nvPr/>
          </p:nvSpPr>
          <p:spPr>
            <a:xfrm>
              <a:off x="76200" y="19050"/>
              <a:ext cx="660400" cy="717550"/>
            </a:xfrm>
            <a:prstGeom prst="rect">
              <a:avLst/>
            </a:prstGeom>
          </p:spPr>
          <p:txBody>
            <a:bodyPr lIns="50800" tIns="50800" rIns="50800" bIns="50800" rtlCol="0" anchor="ctr"/>
            <a:lstStyle/>
            <a:p>
              <a:pPr algn="ctr">
                <a:lnSpc>
                  <a:spcPts val="3010"/>
                </a:lnSpc>
              </a:pPr>
              <a:endParaRPr/>
            </a:p>
          </p:txBody>
        </p:sp>
      </p:grpSp>
      <p:sp>
        <p:nvSpPr>
          <p:cNvPr id="71" name="TextBox 71"/>
          <p:cNvSpPr txBox="1"/>
          <p:nvPr/>
        </p:nvSpPr>
        <p:spPr>
          <a:xfrm>
            <a:off x="972308" y="289054"/>
            <a:ext cx="8229161" cy="372724"/>
          </a:xfrm>
          <a:prstGeom prst="rect">
            <a:avLst/>
          </a:prstGeom>
        </p:spPr>
        <p:txBody>
          <a:bodyPr lIns="0" tIns="0" rIns="0" bIns="0" rtlCol="0" anchor="t">
            <a:spAutoFit/>
          </a:bodyPr>
          <a:lstStyle/>
          <a:p>
            <a:pPr algn="ctr">
              <a:lnSpc>
                <a:spcPts val="3079"/>
              </a:lnSpc>
            </a:pPr>
            <a:r>
              <a:rPr lang="en-US" sz="2199" dirty="0">
                <a:solidFill>
                  <a:srgbClr val="44055B"/>
                </a:solidFill>
                <a:latin typeface="Bilo 1"/>
                <a:ea typeface="Bilo 1"/>
                <a:cs typeface="Bilo 1"/>
                <a:sym typeface="Bilo 1"/>
              </a:rPr>
              <a:t>Plan de </a:t>
            </a:r>
            <a:r>
              <a:rPr lang="en-US" sz="2199" dirty="0" err="1">
                <a:solidFill>
                  <a:srgbClr val="44055B"/>
                </a:solidFill>
                <a:latin typeface="Bilo 1"/>
                <a:ea typeface="Bilo 1"/>
                <a:cs typeface="Bilo 1"/>
                <a:sym typeface="Bilo 1"/>
              </a:rPr>
              <a:t>lutte</a:t>
            </a:r>
            <a:r>
              <a:rPr lang="en-US" sz="2199" dirty="0">
                <a:solidFill>
                  <a:srgbClr val="44055B"/>
                </a:solidFill>
                <a:latin typeface="Bilo 1"/>
                <a:ea typeface="Bilo 1"/>
                <a:cs typeface="Bilo 1"/>
                <a:sym typeface="Bilo 1"/>
              </a:rPr>
              <a:t> pour </a:t>
            </a:r>
            <a:r>
              <a:rPr lang="en-US" sz="2199" dirty="0" err="1">
                <a:solidFill>
                  <a:srgbClr val="44055B"/>
                </a:solidFill>
                <a:latin typeface="Bilo 1"/>
                <a:ea typeface="Bilo 1"/>
                <a:cs typeface="Bilo 1"/>
                <a:sym typeface="Bilo 1"/>
              </a:rPr>
              <a:t>prévenir</a:t>
            </a:r>
            <a:r>
              <a:rPr lang="en-US" sz="2199" dirty="0">
                <a:solidFill>
                  <a:srgbClr val="44055B"/>
                </a:solidFill>
                <a:latin typeface="Bilo 1"/>
                <a:ea typeface="Bilo 1"/>
                <a:cs typeface="Bilo 1"/>
                <a:sym typeface="Bilo 1"/>
              </a:rPr>
              <a:t> et </a:t>
            </a:r>
            <a:r>
              <a:rPr lang="en-US" sz="2199" dirty="0" err="1">
                <a:solidFill>
                  <a:srgbClr val="44055B"/>
                </a:solidFill>
                <a:latin typeface="Bilo 1"/>
                <a:ea typeface="Bilo 1"/>
                <a:cs typeface="Bilo 1"/>
                <a:sym typeface="Bilo 1"/>
              </a:rPr>
              <a:t>contrer</a:t>
            </a:r>
            <a:r>
              <a:rPr lang="en-US" sz="2199" dirty="0">
                <a:solidFill>
                  <a:srgbClr val="44055B"/>
                </a:solidFill>
                <a:latin typeface="Bilo 1"/>
                <a:ea typeface="Bilo 1"/>
                <a:cs typeface="Bilo 1"/>
                <a:sym typeface="Bilo 1"/>
              </a:rPr>
              <a:t> </a:t>
            </a:r>
            <a:r>
              <a:rPr lang="en-US" sz="2199" dirty="0" err="1">
                <a:solidFill>
                  <a:srgbClr val="44055B"/>
                </a:solidFill>
                <a:latin typeface="Bilo 1"/>
                <a:ea typeface="Bilo 1"/>
                <a:cs typeface="Bilo 1"/>
                <a:sym typeface="Bilo 1"/>
              </a:rPr>
              <a:t>l’intimidation</a:t>
            </a:r>
            <a:r>
              <a:rPr lang="en-US" sz="2199" dirty="0">
                <a:solidFill>
                  <a:srgbClr val="44055B"/>
                </a:solidFill>
                <a:latin typeface="Bilo 1"/>
                <a:ea typeface="Bilo 1"/>
                <a:cs typeface="Bilo 1"/>
                <a:sym typeface="Bilo 1"/>
              </a:rPr>
              <a:t> et la violence </a:t>
            </a:r>
          </a:p>
        </p:txBody>
      </p:sp>
      <p:sp>
        <p:nvSpPr>
          <p:cNvPr id="72" name="TextBox 72"/>
          <p:cNvSpPr txBox="1"/>
          <p:nvPr/>
        </p:nvSpPr>
        <p:spPr>
          <a:xfrm>
            <a:off x="3851499" y="722402"/>
            <a:ext cx="2296269" cy="198120"/>
          </a:xfrm>
          <a:prstGeom prst="rect">
            <a:avLst/>
          </a:prstGeom>
        </p:spPr>
        <p:txBody>
          <a:bodyPr lIns="0" tIns="0" rIns="0" bIns="0" rtlCol="0" anchor="t">
            <a:spAutoFit/>
          </a:bodyPr>
          <a:lstStyle/>
          <a:p>
            <a:pPr algn="ctr">
              <a:lnSpc>
                <a:spcPts val="1679"/>
              </a:lnSpc>
            </a:pPr>
            <a:r>
              <a:rPr lang="en-US" sz="1200">
                <a:solidFill>
                  <a:srgbClr val="44055B"/>
                </a:solidFill>
                <a:latin typeface="Bilo 2"/>
                <a:ea typeface="Bilo 2"/>
                <a:cs typeface="Bilo 2"/>
                <a:sym typeface="Bilo 2"/>
              </a:rPr>
              <a:t>Document à l’intention des parents</a:t>
            </a:r>
          </a:p>
        </p:txBody>
      </p:sp>
      <p:sp>
        <p:nvSpPr>
          <p:cNvPr id="73" name="TextBox 73"/>
          <p:cNvSpPr txBox="1"/>
          <p:nvPr/>
        </p:nvSpPr>
        <p:spPr>
          <a:xfrm>
            <a:off x="366842" y="6886375"/>
            <a:ext cx="7850972" cy="264160"/>
          </a:xfrm>
          <a:prstGeom prst="rect">
            <a:avLst/>
          </a:prstGeom>
        </p:spPr>
        <p:txBody>
          <a:bodyPr lIns="0" tIns="0" rIns="0" bIns="0" rtlCol="0" anchor="t">
            <a:spAutoFit/>
          </a:bodyPr>
          <a:lstStyle/>
          <a:p>
            <a:pPr algn="l">
              <a:lnSpc>
                <a:spcPts val="2240"/>
              </a:lnSpc>
            </a:pPr>
            <a:r>
              <a:rPr lang="en-US" sz="1600">
                <a:solidFill>
                  <a:srgbClr val="44055B"/>
                </a:solidFill>
                <a:latin typeface="Bilo 1"/>
                <a:ea typeface="Bilo 1"/>
                <a:cs typeface="Bilo 1"/>
                <a:sym typeface="Bilo 1"/>
              </a:rPr>
              <a:t>Quelques définitions</a:t>
            </a:r>
          </a:p>
        </p:txBody>
      </p:sp>
      <p:sp>
        <p:nvSpPr>
          <p:cNvPr id="74" name="TextBox 74"/>
          <p:cNvSpPr txBox="1"/>
          <p:nvPr/>
        </p:nvSpPr>
        <p:spPr>
          <a:xfrm>
            <a:off x="400810" y="13410308"/>
            <a:ext cx="1180198" cy="264160"/>
          </a:xfrm>
          <a:prstGeom prst="rect">
            <a:avLst/>
          </a:prstGeom>
        </p:spPr>
        <p:txBody>
          <a:bodyPr lIns="0" tIns="0" rIns="0" bIns="0" rtlCol="0" anchor="t">
            <a:spAutoFit/>
          </a:bodyPr>
          <a:lstStyle/>
          <a:p>
            <a:pPr algn="l">
              <a:lnSpc>
                <a:spcPts val="2240"/>
              </a:lnSpc>
            </a:pPr>
            <a:r>
              <a:rPr lang="en-US" sz="1600">
                <a:solidFill>
                  <a:srgbClr val="4D0853"/>
                </a:solidFill>
                <a:latin typeface="Bilo 1"/>
                <a:ea typeface="Bilo 1"/>
                <a:cs typeface="Bilo 1"/>
                <a:sym typeface="Bilo 1"/>
              </a:rPr>
              <a:t>Ressources</a:t>
            </a:r>
          </a:p>
        </p:txBody>
      </p:sp>
      <p:sp>
        <p:nvSpPr>
          <p:cNvPr id="75" name="TextBox 75"/>
          <p:cNvSpPr txBox="1"/>
          <p:nvPr/>
        </p:nvSpPr>
        <p:spPr>
          <a:xfrm>
            <a:off x="366842" y="9796720"/>
            <a:ext cx="9124677" cy="202544"/>
          </a:xfrm>
          <a:prstGeom prst="rect">
            <a:avLst/>
          </a:prstGeom>
        </p:spPr>
        <p:txBody>
          <a:bodyPr lIns="0" tIns="0" rIns="0" bIns="0" rtlCol="0" anchor="t">
            <a:spAutoFit/>
          </a:bodyPr>
          <a:lstStyle/>
          <a:p>
            <a:pPr algn="l">
              <a:lnSpc>
                <a:spcPts val="1599"/>
              </a:lnSpc>
            </a:pPr>
            <a:r>
              <a:rPr lang="en-US" sz="1599" b="1">
                <a:solidFill>
                  <a:srgbClr val="44055B"/>
                </a:solidFill>
                <a:latin typeface="Bilo 1"/>
                <a:ea typeface="Bilo 1"/>
                <a:cs typeface="Bilo 1"/>
                <a:sym typeface="Bilo 1"/>
              </a:rPr>
              <a:t>Pour dénoncer une situation de violence ou d’intimidation !</a:t>
            </a:r>
          </a:p>
        </p:txBody>
      </p:sp>
      <p:sp>
        <p:nvSpPr>
          <p:cNvPr id="76" name="TextBox 76"/>
          <p:cNvSpPr txBox="1"/>
          <p:nvPr/>
        </p:nvSpPr>
        <p:spPr>
          <a:xfrm>
            <a:off x="513266" y="7308521"/>
            <a:ext cx="1277628" cy="203288"/>
          </a:xfrm>
          <a:prstGeom prst="rect">
            <a:avLst/>
          </a:prstGeom>
        </p:spPr>
        <p:txBody>
          <a:bodyPr lIns="0" tIns="0" rIns="0" bIns="0" rtlCol="0" anchor="t">
            <a:spAutoFit/>
          </a:bodyPr>
          <a:lstStyle/>
          <a:p>
            <a:pPr algn="ctr">
              <a:lnSpc>
                <a:spcPts val="1639"/>
              </a:lnSpc>
            </a:pPr>
            <a:r>
              <a:rPr lang="en-US" sz="1170">
                <a:solidFill>
                  <a:srgbClr val="FFFFFF"/>
                </a:solidFill>
                <a:latin typeface="Bilo 1"/>
                <a:ea typeface="Bilo 1"/>
                <a:cs typeface="Bilo 1"/>
                <a:sym typeface="Bilo 1"/>
              </a:rPr>
              <a:t>Taquinerie</a:t>
            </a:r>
          </a:p>
        </p:txBody>
      </p:sp>
      <p:sp>
        <p:nvSpPr>
          <p:cNvPr id="77" name="TextBox 77"/>
          <p:cNvSpPr txBox="1"/>
          <p:nvPr/>
        </p:nvSpPr>
        <p:spPr>
          <a:xfrm>
            <a:off x="517605" y="10656599"/>
            <a:ext cx="1529717" cy="247238"/>
          </a:xfrm>
          <a:prstGeom prst="rect">
            <a:avLst/>
          </a:prstGeom>
        </p:spPr>
        <p:txBody>
          <a:bodyPr lIns="0" tIns="0" rIns="0" bIns="0" rtlCol="0" anchor="t">
            <a:spAutoFit/>
          </a:bodyPr>
          <a:lstStyle/>
          <a:p>
            <a:pPr algn="ctr">
              <a:lnSpc>
                <a:spcPts val="1639"/>
              </a:lnSpc>
            </a:pPr>
            <a:r>
              <a:rPr lang="en-US" sz="1170">
                <a:solidFill>
                  <a:srgbClr val="44055B"/>
                </a:solidFill>
                <a:latin typeface="Bilo 1"/>
                <a:ea typeface="Bilo 1"/>
                <a:cs typeface="Bilo 1"/>
                <a:sym typeface="Bilo 1"/>
              </a:rPr>
              <a:t>Nommer la situation</a:t>
            </a:r>
          </a:p>
          <a:p>
            <a:pPr algn="ctr">
              <a:lnSpc>
                <a:spcPts val="238"/>
              </a:lnSpc>
            </a:pPr>
            <a:endParaRPr lang="en-US" sz="1170">
              <a:solidFill>
                <a:srgbClr val="44055B"/>
              </a:solidFill>
              <a:latin typeface="Bilo 1"/>
              <a:ea typeface="Bilo 1"/>
              <a:cs typeface="Bilo 1"/>
              <a:sym typeface="Bilo 1"/>
            </a:endParaRPr>
          </a:p>
        </p:txBody>
      </p:sp>
      <p:sp>
        <p:nvSpPr>
          <p:cNvPr id="78" name="TextBox 78"/>
          <p:cNvSpPr txBox="1"/>
          <p:nvPr/>
        </p:nvSpPr>
        <p:spPr>
          <a:xfrm>
            <a:off x="2392335" y="10680788"/>
            <a:ext cx="1597616" cy="198861"/>
          </a:xfrm>
          <a:prstGeom prst="rect">
            <a:avLst/>
          </a:prstGeom>
        </p:spPr>
        <p:txBody>
          <a:bodyPr lIns="0" tIns="0" rIns="0" bIns="0" rtlCol="0" anchor="t">
            <a:spAutoFit/>
          </a:bodyPr>
          <a:lstStyle/>
          <a:p>
            <a:pPr algn="ctr">
              <a:lnSpc>
                <a:spcPts val="1639"/>
              </a:lnSpc>
            </a:pPr>
            <a:r>
              <a:rPr lang="en-US" sz="1170">
                <a:solidFill>
                  <a:srgbClr val="44055B"/>
                </a:solidFill>
                <a:latin typeface="Bilo 1"/>
                <a:ea typeface="Bilo 1"/>
                <a:cs typeface="Bilo 1"/>
                <a:sym typeface="Bilo 1"/>
              </a:rPr>
              <a:t>Soutenir votre enfant</a:t>
            </a:r>
          </a:p>
        </p:txBody>
      </p:sp>
      <p:sp>
        <p:nvSpPr>
          <p:cNvPr id="79" name="TextBox 79"/>
          <p:cNvSpPr txBox="1"/>
          <p:nvPr/>
        </p:nvSpPr>
        <p:spPr>
          <a:xfrm>
            <a:off x="4383707" y="10680788"/>
            <a:ext cx="1448558" cy="198861"/>
          </a:xfrm>
          <a:prstGeom prst="rect">
            <a:avLst/>
          </a:prstGeom>
        </p:spPr>
        <p:txBody>
          <a:bodyPr lIns="0" tIns="0" rIns="0" bIns="0" rtlCol="0" anchor="t">
            <a:spAutoFit/>
          </a:bodyPr>
          <a:lstStyle/>
          <a:p>
            <a:pPr algn="ctr">
              <a:lnSpc>
                <a:spcPts val="1639"/>
              </a:lnSpc>
            </a:pPr>
            <a:r>
              <a:rPr lang="en-US" sz="1170">
                <a:solidFill>
                  <a:srgbClr val="44055B"/>
                </a:solidFill>
                <a:latin typeface="Bilo 1"/>
                <a:ea typeface="Bilo 1"/>
                <a:cs typeface="Bilo 1"/>
                <a:sym typeface="Bilo 1"/>
              </a:rPr>
              <a:t>Dénoncer à l’école</a:t>
            </a:r>
          </a:p>
        </p:txBody>
      </p:sp>
      <p:sp>
        <p:nvSpPr>
          <p:cNvPr id="80" name="TextBox 80"/>
          <p:cNvSpPr txBox="1"/>
          <p:nvPr/>
        </p:nvSpPr>
        <p:spPr>
          <a:xfrm>
            <a:off x="6341132" y="10680788"/>
            <a:ext cx="1279649" cy="198861"/>
          </a:xfrm>
          <a:prstGeom prst="rect">
            <a:avLst/>
          </a:prstGeom>
        </p:spPr>
        <p:txBody>
          <a:bodyPr lIns="0" tIns="0" rIns="0" bIns="0" rtlCol="0" anchor="t">
            <a:spAutoFit/>
          </a:bodyPr>
          <a:lstStyle/>
          <a:p>
            <a:pPr algn="ctr">
              <a:lnSpc>
                <a:spcPts val="1639"/>
              </a:lnSpc>
            </a:pPr>
            <a:r>
              <a:rPr lang="en-US" sz="1170">
                <a:solidFill>
                  <a:srgbClr val="44055B"/>
                </a:solidFill>
                <a:latin typeface="Bilo 1"/>
                <a:ea typeface="Bilo 1"/>
                <a:cs typeface="Bilo 1"/>
                <a:sym typeface="Bilo 1"/>
              </a:rPr>
              <a:t>Prendre en charge </a:t>
            </a:r>
          </a:p>
        </p:txBody>
      </p:sp>
      <p:sp>
        <p:nvSpPr>
          <p:cNvPr id="81" name="TextBox 81"/>
          <p:cNvSpPr txBox="1"/>
          <p:nvPr/>
        </p:nvSpPr>
        <p:spPr>
          <a:xfrm>
            <a:off x="7999473" y="10680788"/>
            <a:ext cx="1677185" cy="198861"/>
          </a:xfrm>
          <a:prstGeom prst="rect">
            <a:avLst/>
          </a:prstGeom>
        </p:spPr>
        <p:txBody>
          <a:bodyPr lIns="0" tIns="0" rIns="0" bIns="0" rtlCol="0" anchor="t">
            <a:spAutoFit/>
          </a:bodyPr>
          <a:lstStyle/>
          <a:p>
            <a:pPr algn="ctr">
              <a:lnSpc>
                <a:spcPts val="1639"/>
              </a:lnSpc>
            </a:pPr>
            <a:r>
              <a:rPr lang="en-US" sz="1170">
                <a:solidFill>
                  <a:srgbClr val="44055B"/>
                </a:solidFill>
                <a:latin typeface="Bilo 1"/>
                <a:ea typeface="Bilo 1"/>
                <a:cs typeface="Bilo 1"/>
                <a:sym typeface="Bilo 1"/>
              </a:rPr>
              <a:t>En cas d’insatisfaction</a:t>
            </a:r>
          </a:p>
        </p:txBody>
      </p:sp>
      <p:sp>
        <p:nvSpPr>
          <p:cNvPr id="82" name="TextBox 82"/>
          <p:cNvSpPr txBox="1"/>
          <p:nvPr/>
        </p:nvSpPr>
        <p:spPr>
          <a:xfrm>
            <a:off x="1792274" y="7308521"/>
            <a:ext cx="1277628" cy="203288"/>
          </a:xfrm>
          <a:prstGeom prst="rect">
            <a:avLst/>
          </a:prstGeom>
        </p:spPr>
        <p:txBody>
          <a:bodyPr lIns="0" tIns="0" rIns="0" bIns="0" rtlCol="0" anchor="t">
            <a:spAutoFit/>
          </a:bodyPr>
          <a:lstStyle/>
          <a:p>
            <a:pPr algn="ctr">
              <a:lnSpc>
                <a:spcPts val="1639"/>
              </a:lnSpc>
            </a:pPr>
            <a:r>
              <a:rPr lang="en-US" sz="1170">
                <a:solidFill>
                  <a:srgbClr val="FFFFFF"/>
                </a:solidFill>
                <a:latin typeface="Bilo 1"/>
                <a:ea typeface="Bilo 1"/>
                <a:cs typeface="Bilo 1"/>
                <a:sym typeface="Bilo 1"/>
              </a:rPr>
              <a:t>Manque de civilité</a:t>
            </a:r>
          </a:p>
        </p:txBody>
      </p:sp>
      <p:sp>
        <p:nvSpPr>
          <p:cNvPr id="83" name="TextBox 83"/>
          <p:cNvSpPr txBox="1"/>
          <p:nvPr/>
        </p:nvSpPr>
        <p:spPr>
          <a:xfrm>
            <a:off x="3069903" y="7308521"/>
            <a:ext cx="1277628" cy="203288"/>
          </a:xfrm>
          <a:prstGeom prst="rect">
            <a:avLst/>
          </a:prstGeom>
        </p:spPr>
        <p:txBody>
          <a:bodyPr lIns="0" tIns="0" rIns="0" bIns="0" rtlCol="0" anchor="t">
            <a:spAutoFit/>
          </a:bodyPr>
          <a:lstStyle/>
          <a:p>
            <a:pPr algn="ctr">
              <a:lnSpc>
                <a:spcPts val="1639"/>
              </a:lnSpc>
            </a:pPr>
            <a:r>
              <a:rPr lang="en-US" sz="1170">
                <a:solidFill>
                  <a:srgbClr val="FFFFFF"/>
                </a:solidFill>
                <a:latin typeface="Bilo 1"/>
                <a:ea typeface="Bilo 1"/>
                <a:cs typeface="Bilo 1"/>
                <a:sym typeface="Bilo 1"/>
              </a:rPr>
              <a:t>Conflit</a:t>
            </a:r>
          </a:p>
        </p:txBody>
      </p:sp>
      <p:sp>
        <p:nvSpPr>
          <p:cNvPr id="84" name="TextBox 84"/>
          <p:cNvSpPr txBox="1"/>
          <p:nvPr/>
        </p:nvSpPr>
        <p:spPr>
          <a:xfrm>
            <a:off x="4348911" y="7308521"/>
            <a:ext cx="1277628" cy="198861"/>
          </a:xfrm>
          <a:prstGeom prst="rect">
            <a:avLst/>
          </a:prstGeom>
        </p:spPr>
        <p:txBody>
          <a:bodyPr lIns="0" tIns="0" rIns="0" bIns="0" rtlCol="0" anchor="t">
            <a:spAutoFit/>
          </a:bodyPr>
          <a:lstStyle/>
          <a:p>
            <a:pPr algn="ctr">
              <a:lnSpc>
                <a:spcPts val="1639"/>
              </a:lnSpc>
            </a:pPr>
            <a:r>
              <a:rPr lang="en-US" sz="1170">
                <a:solidFill>
                  <a:srgbClr val="FFFFFF"/>
                </a:solidFill>
                <a:latin typeface="Bilo 1"/>
                <a:ea typeface="Bilo 1"/>
                <a:cs typeface="Bilo 1"/>
                <a:sym typeface="Bilo 1"/>
              </a:rPr>
              <a:t>Violence</a:t>
            </a:r>
          </a:p>
        </p:txBody>
      </p:sp>
      <p:sp>
        <p:nvSpPr>
          <p:cNvPr id="85" name="TextBox 85"/>
          <p:cNvSpPr txBox="1"/>
          <p:nvPr/>
        </p:nvSpPr>
        <p:spPr>
          <a:xfrm>
            <a:off x="353293" y="11995230"/>
            <a:ext cx="1309484" cy="198120"/>
          </a:xfrm>
          <a:prstGeom prst="rect">
            <a:avLst/>
          </a:prstGeom>
        </p:spPr>
        <p:txBody>
          <a:bodyPr lIns="0" tIns="0" rIns="0" bIns="0" rtlCol="0" anchor="t">
            <a:spAutoFit/>
          </a:bodyPr>
          <a:lstStyle/>
          <a:p>
            <a:pPr algn="ctr">
              <a:lnSpc>
                <a:spcPts val="1680"/>
              </a:lnSpc>
            </a:pPr>
            <a:r>
              <a:rPr lang="en-US" sz="1200">
                <a:solidFill>
                  <a:srgbClr val="44055B"/>
                </a:solidFill>
                <a:latin typeface="Bilo 1"/>
                <a:ea typeface="Bilo 1"/>
                <a:cs typeface="Bilo 1"/>
                <a:sym typeface="Bilo 1"/>
              </a:rPr>
              <a:t>Confidentialité</a:t>
            </a:r>
          </a:p>
        </p:txBody>
      </p:sp>
      <p:sp>
        <p:nvSpPr>
          <p:cNvPr id="86" name="TextBox 86"/>
          <p:cNvSpPr txBox="1"/>
          <p:nvPr/>
        </p:nvSpPr>
        <p:spPr>
          <a:xfrm>
            <a:off x="5626539" y="7308521"/>
            <a:ext cx="1277628" cy="203288"/>
          </a:xfrm>
          <a:prstGeom prst="rect">
            <a:avLst/>
          </a:prstGeom>
        </p:spPr>
        <p:txBody>
          <a:bodyPr lIns="0" tIns="0" rIns="0" bIns="0" rtlCol="0" anchor="t">
            <a:spAutoFit/>
          </a:bodyPr>
          <a:lstStyle/>
          <a:p>
            <a:pPr algn="ctr">
              <a:lnSpc>
                <a:spcPts val="1639"/>
              </a:lnSpc>
            </a:pPr>
            <a:r>
              <a:rPr lang="en-US" sz="1170">
                <a:solidFill>
                  <a:srgbClr val="FFFFFF"/>
                </a:solidFill>
                <a:latin typeface="Bilo 1"/>
                <a:ea typeface="Bilo 1"/>
                <a:cs typeface="Bilo 1"/>
                <a:sym typeface="Bilo 1"/>
              </a:rPr>
              <a:t>Intimidation</a:t>
            </a:r>
          </a:p>
        </p:txBody>
      </p:sp>
      <p:sp>
        <p:nvSpPr>
          <p:cNvPr id="87" name="TextBox 87"/>
          <p:cNvSpPr txBox="1"/>
          <p:nvPr/>
        </p:nvSpPr>
        <p:spPr>
          <a:xfrm>
            <a:off x="8181796" y="7272005"/>
            <a:ext cx="1277628" cy="314010"/>
          </a:xfrm>
          <a:prstGeom prst="rect">
            <a:avLst/>
          </a:prstGeom>
        </p:spPr>
        <p:txBody>
          <a:bodyPr lIns="0" tIns="0" rIns="0" bIns="0" rtlCol="0" anchor="t">
            <a:spAutoFit/>
          </a:bodyPr>
          <a:lstStyle/>
          <a:p>
            <a:pPr algn="ctr">
              <a:lnSpc>
                <a:spcPts val="818"/>
              </a:lnSpc>
            </a:pPr>
            <a:r>
              <a:rPr lang="en-US" sz="870">
                <a:solidFill>
                  <a:srgbClr val="FFFFFF"/>
                </a:solidFill>
                <a:latin typeface="Bilo 1"/>
                <a:ea typeface="Bilo 1"/>
                <a:cs typeface="Bilo 1"/>
                <a:sym typeface="Bilo 1"/>
              </a:rPr>
              <a:t>Violence lié à la couleur, l’origine ethique ou nationale</a:t>
            </a:r>
          </a:p>
        </p:txBody>
      </p:sp>
      <p:sp>
        <p:nvSpPr>
          <p:cNvPr id="88" name="TextBox 88"/>
          <p:cNvSpPr txBox="1"/>
          <p:nvPr/>
        </p:nvSpPr>
        <p:spPr>
          <a:xfrm>
            <a:off x="6904168" y="7320551"/>
            <a:ext cx="1277628" cy="251465"/>
          </a:xfrm>
          <a:prstGeom prst="rect">
            <a:avLst/>
          </a:prstGeom>
        </p:spPr>
        <p:txBody>
          <a:bodyPr lIns="0" tIns="0" rIns="0" bIns="0" rtlCol="0" anchor="t">
            <a:spAutoFit/>
          </a:bodyPr>
          <a:lstStyle/>
          <a:p>
            <a:pPr algn="ctr">
              <a:lnSpc>
                <a:spcPts val="924"/>
              </a:lnSpc>
            </a:pPr>
            <a:r>
              <a:rPr lang="en-US" sz="1170">
                <a:solidFill>
                  <a:srgbClr val="FFFFFF"/>
                </a:solidFill>
                <a:latin typeface="Bilo 1"/>
                <a:ea typeface="Bilo 1"/>
                <a:cs typeface="Bilo 1"/>
                <a:sym typeface="Bilo 1"/>
              </a:rPr>
              <a:t>Violence à caractère sexue</a:t>
            </a:r>
            <a:r>
              <a:rPr lang="en-US" sz="1170">
                <a:solidFill>
                  <a:srgbClr val="FCE7D8"/>
                </a:solidFill>
                <a:latin typeface="Bilo 1"/>
                <a:ea typeface="Bilo 1"/>
                <a:cs typeface="Bilo 1"/>
                <a:sym typeface="Bilo 1"/>
              </a:rPr>
              <a:t>l</a:t>
            </a:r>
          </a:p>
        </p:txBody>
      </p:sp>
      <p:sp>
        <p:nvSpPr>
          <p:cNvPr id="89" name="TextBox 89"/>
          <p:cNvSpPr txBox="1"/>
          <p:nvPr/>
        </p:nvSpPr>
        <p:spPr>
          <a:xfrm>
            <a:off x="513266" y="7690790"/>
            <a:ext cx="1173473" cy="749300"/>
          </a:xfrm>
          <a:prstGeom prst="rect">
            <a:avLst/>
          </a:prstGeom>
        </p:spPr>
        <p:txBody>
          <a:bodyPr lIns="0" tIns="0" rIns="0" bIns="0" rtlCol="0" anchor="t">
            <a:spAutoFit/>
          </a:bodyPr>
          <a:lstStyle/>
          <a:p>
            <a:pPr marL="215901" lvl="1" indent="-107951" algn="l">
              <a:lnSpc>
                <a:spcPts val="1000"/>
              </a:lnSpc>
              <a:buFont typeface="Arial"/>
              <a:buChar char="•"/>
            </a:pPr>
            <a:r>
              <a:rPr lang="en-US" sz="1000">
                <a:solidFill>
                  <a:srgbClr val="000000"/>
                </a:solidFill>
                <a:latin typeface="Bilo 2"/>
                <a:ea typeface="Bilo 2"/>
                <a:cs typeface="Bilo 2"/>
                <a:sym typeface="Bilo 2"/>
              </a:rPr>
              <a:t>Agacement entre amis</a:t>
            </a:r>
          </a:p>
          <a:p>
            <a:pPr marL="215901" lvl="1" indent="-107951" algn="l">
              <a:lnSpc>
                <a:spcPts val="1000"/>
              </a:lnSpc>
              <a:buFont typeface="Arial"/>
              <a:buChar char="•"/>
            </a:pPr>
            <a:r>
              <a:rPr lang="en-US" sz="1000">
                <a:solidFill>
                  <a:srgbClr val="000000"/>
                </a:solidFill>
                <a:latin typeface="Bilo 2"/>
                <a:ea typeface="Bilo 2"/>
                <a:cs typeface="Bilo 2"/>
                <a:sym typeface="Bilo 2"/>
              </a:rPr>
              <a:t>Tout le monde trouve ça drôle</a:t>
            </a:r>
          </a:p>
          <a:p>
            <a:pPr marL="215901" lvl="1" indent="-107951" algn="l">
              <a:lnSpc>
                <a:spcPts val="1000"/>
              </a:lnSpc>
              <a:buFont typeface="Arial"/>
              <a:buChar char="•"/>
            </a:pPr>
            <a:r>
              <a:rPr lang="en-US" sz="1000">
                <a:solidFill>
                  <a:srgbClr val="000000"/>
                </a:solidFill>
                <a:latin typeface="Bilo 2"/>
                <a:ea typeface="Bilo 2"/>
                <a:cs typeface="Bilo 2"/>
                <a:sym typeface="Bilo 2"/>
              </a:rPr>
              <a:t>Sentiment de complicité</a:t>
            </a:r>
          </a:p>
        </p:txBody>
      </p:sp>
      <p:sp>
        <p:nvSpPr>
          <p:cNvPr id="90" name="TextBox 90"/>
          <p:cNvSpPr txBox="1"/>
          <p:nvPr/>
        </p:nvSpPr>
        <p:spPr>
          <a:xfrm>
            <a:off x="1792274" y="7690790"/>
            <a:ext cx="1230003" cy="1120775"/>
          </a:xfrm>
          <a:prstGeom prst="rect">
            <a:avLst/>
          </a:prstGeom>
        </p:spPr>
        <p:txBody>
          <a:bodyPr lIns="0" tIns="0" rIns="0" bIns="0" rtlCol="0" anchor="t">
            <a:spAutoFit/>
          </a:bodyPr>
          <a:lstStyle/>
          <a:p>
            <a:pPr marL="215901" lvl="1" indent="-107951" algn="l">
              <a:lnSpc>
                <a:spcPts val="1000"/>
              </a:lnSpc>
              <a:buFont typeface="Arial"/>
              <a:buChar char="•"/>
            </a:pPr>
            <a:r>
              <a:rPr lang="en-US" sz="1000">
                <a:solidFill>
                  <a:srgbClr val="000000"/>
                </a:solidFill>
                <a:latin typeface="Bilo 2"/>
                <a:ea typeface="Bilo 2"/>
                <a:cs typeface="Bilo 2"/>
                <a:sym typeface="Bilo 2"/>
              </a:rPr>
              <a:t>Actes d’agressivité mineurs</a:t>
            </a:r>
          </a:p>
          <a:p>
            <a:pPr marL="215901" lvl="1" indent="-107951" algn="l">
              <a:lnSpc>
                <a:spcPts val="1000"/>
              </a:lnSpc>
              <a:buFont typeface="Arial"/>
              <a:buChar char="•"/>
            </a:pPr>
            <a:r>
              <a:rPr lang="en-US" sz="1000">
                <a:solidFill>
                  <a:srgbClr val="000000"/>
                </a:solidFill>
                <a:latin typeface="Bilo 2"/>
                <a:ea typeface="Bilo 2"/>
                <a:cs typeface="Bilo 2"/>
                <a:sym typeface="Bilo 2"/>
              </a:rPr>
              <a:t>Impolitesses</a:t>
            </a:r>
          </a:p>
          <a:p>
            <a:pPr marL="215901" lvl="1" indent="-107951" algn="l">
              <a:lnSpc>
                <a:spcPts val="1000"/>
              </a:lnSpc>
              <a:buFont typeface="Arial"/>
              <a:buChar char="•"/>
            </a:pPr>
            <a:r>
              <a:rPr lang="en-US" sz="1000">
                <a:solidFill>
                  <a:srgbClr val="000000"/>
                </a:solidFill>
                <a:latin typeface="Bilo 2"/>
                <a:ea typeface="Bilo 2"/>
                <a:cs typeface="Bilo 2"/>
                <a:sym typeface="Bilo 2"/>
              </a:rPr>
              <a:t>Écarts de conduite</a:t>
            </a:r>
          </a:p>
          <a:p>
            <a:pPr marL="215901" lvl="1" indent="-107951" algn="l">
              <a:lnSpc>
                <a:spcPts val="1000"/>
              </a:lnSpc>
              <a:buFont typeface="Arial"/>
              <a:buChar char="•"/>
            </a:pPr>
            <a:r>
              <a:rPr lang="en-US" sz="1000">
                <a:solidFill>
                  <a:srgbClr val="000000"/>
                </a:solidFill>
                <a:latin typeface="Bilo 2"/>
                <a:ea typeface="Bilo 2"/>
                <a:cs typeface="Bilo 2"/>
                <a:sym typeface="Bilo 2"/>
              </a:rPr>
              <a:t>Non-respect du code de vie de l’école</a:t>
            </a:r>
          </a:p>
        </p:txBody>
      </p:sp>
      <p:sp>
        <p:nvSpPr>
          <p:cNvPr id="91" name="TextBox 91"/>
          <p:cNvSpPr txBox="1"/>
          <p:nvPr/>
        </p:nvSpPr>
        <p:spPr>
          <a:xfrm>
            <a:off x="3076372" y="7693864"/>
            <a:ext cx="1215135" cy="1492250"/>
          </a:xfrm>
          <a:prstGeom prst="rect">
            <a:avLst/>
          </a:prstGeom>
        </p:spPr>
        <p:txBody>
          <a:bodyPr lIns="0" tIns="0" rIns="0" bIns="0" rtlCol="0" anchor="t">
            <a:spAutoFit/>
          </a:bodyPr>
          <a:lstStyle/>
          <a:p>
            <a:pPr marL="215901" lvl="1" indent="-107951" algn="l">
              <a:lnSpc>
                <a:spcPts val="1000"/>
              </a:lnSpc>
              <a:buFont typeface="Arial"/>
              <a:buChar char="•"/>
            </a:pPr>
            <a:r>
              <a:rPr lang="en-US" sz="1000">
                <a:solidFill>
                  <a:srgbClr val="000000"/>
                </a:solidFill>
                <a:latin typeface="Bilo 2"/>
                <a:ea typeface="Bilo 2"/>
                <a:cs typeface="Bilo 2"/>
                <a:sym typeface="Bilo 2"/>
              </a:rPr>
              <a:t>Forces égales</a:t>
            </a:r>
          </a:p>
          <a:p>
            <a:pPr marL="215901" lvl="1" indent="-107951" algn="l">
              <a:lnSpc>
                <a:spcPts val="1000"/>
              </a:lnSpc>
              <a:buFont typeface="Arial"/>
              <a:buChar char="•"/>
            </a:pPr>
            <a:r>
              <a:rPr lang="en-US" sz="1000">
                <a:solidFill>
                  <a:srgbClr val="000000"/>
                </a:solidFill>
                <a:latin typeface="Bilo 2"/>
                <a:ea typeface="Bilo 2"/>
                <a:cs typeface="Bilo 2"/>
                <a:sym typeface="Bilo 2"/>
              </a:rPr>
              <a:t>Souvent entre amis</a:t>
            </a:r>
          </a:p>
          <a:p>
            <a:pPr marL="215901" lvl="1" indent="-107951" algn="l">
              <a:lnSpc>
                <a:spcPts val="1000"/>
              </a:lnSpc>
              <a:buFont typeface="Arial"/>
              <a:buChar char="•"/>
            </a:pPr>
            <a:r>
              <a:rPr lang="en-US" sz="1000">
                <a:solidFill>
                  <a:srgbClr val="000000"/>
                </a:solidFill>
                <a:latin typeface="Bilo 2"/>
                <a:ea typeface="Bilo 2"/>
                <a:cs typeface="Bilo 2"/>
                <a:sym typeface="Bilo 2"/>
              </a:rPr>
              <a:t>Peut s’accompagner de gestes agressifs</a:t>
            </a:r>
          </a:p>
          <a:p>
            <a:pPr marL="215901" lvl="1" indent="-107951" algn="l">
              <a:lnSpc>
                <a:spcPts val="1000"/>
              </a:lnSpc>
              <a:buFont typeface="Arial"/>
              <a:buChar char="•"/>
            </a:pPr>
            <a:r>
              <a:rPr lang="en-US" sz="1000">
                <a:solidFill>
                  <a:srgbClr val="000000"/>
                </a:solidFill>
                <a:latin typeface="Bilo 2"/>
                <a:ea typeface="Bilo 2"/>
                <a:cs typeface="Bilo 2"/>
                <a:sym typeface="Bilo 2"/>
              </a:rPr>
              <a:t>Les deux peuvent se sentir perdants</a:t>
            </a:r>
          </a:p>
          <a:p>
            <a:pPr marL="215901" lvl="1" indent="-107951" algn="l">
              <a:lnSpc>
                <a:spcPts val="1000"/>
              </a:lnSpc>
              <a:buFont typeface="Arial"/>
              <a:buChar char="•"/>
            </a:pPr>
            <a:r>
              <a:rPr lang="en-US" sz="1000">
                <a:solidFill>
                  <a:srgbClr val="000000"/>
                </a:solidFill>
                <a:latin typeface="Bilo 2"/>
                <a:ea typeface="Bilo 2"/>
                <a:cs typeface="Bilo 2"/>
                <a:sym typeface="Bilo 2"/>
              </a:rPr>
              <a:t>Se règle par médiation ou négociation</a:t>
            </a:r>
          </a:p>
        </p:txBody>
      </p:sp>
      <p:sp>
        <p:nvSpPr>
          <p:cNvPr id="92" name="TextBox 92"/>
          <p:cNvSpPr txBox="1"/>
          <p:nvPr/>
        </p:nvSpPr>
        <p:spPr>
          <a:xfrm>
            <a:off x="4351670" y="7697931"/>
            <a:ext cx="1207975" cy="1120775"/>
          </a:xfrm>
          <a:prstGeom prst="rect">
            <a:avLst/>
          </a:prstGeom>
        </p:spPr>
        <p:txBody>
          <a:bodyPr lIns="0" tIns="0" rIns="0" bIns="0" rtlCol="0" anchor="t">
            <a:spAutoFit/>
          </a:bodyPr>
          <a:lstStyle/>
          <a:p>
            <a:pPr marL="215901" lvl="1" indent="-107951" algn="l">
              <a:lnSpc>
                <a:spcPts val="1000"/>
              </a:lnSpc>
              <a:buFont typeface="Arial"/>
              <a:buChar char="•"/>
            </a:pPr>
            <a:r>
              <a:rPr lang="en-US" sz="1000">
                <a:solidFill>
                  <a:srgbClr val="000000"/>
                </a:solidFill>
                <a:latin typeface="Bilo 2"/>
                <a:ea typeface="Bilo 2"/>
                <a:cs typeface="Bilo 2"/>
                <a:sym typeface="Bilo 2"/>
              </a:rPr>
              <a:t>Manifestation de force</a:t>
            </a:r>
          </a:p>
          <a:p>
            <a:pPr marL="215901" lvl="1" indent="-107951" algn="l">
              <a:lnSpc>
                <a:spcPts val="1000"/>
              </a:lnSpc>
              <a:buFont typeface="Arial"/>
              <a:buChar char="•"/>
            </a:pPr>
            <a:r>
              <a:rPr lang="en-US" sz="1000">
                <a:solidFill>
                  <a:srgbClr val="000000"/>
                </a:solidFill>
                <a:latin typeface="Bilo 2"/>
                <a:ea typeface="Bilo 2"/>
                <a:cs typeface="Bilo 2"/>
                <a:sym typeface="Bilo 2"/>
              </a:rPr>
              <a:t>S’exprime sous différentes formes</a:t>
            </a:r>
          </a:p>
          <a:p>
            <a:pPr marL="215901" lvl="1" indent="-107951" algn="l">
              <a:lnSpc>
                <a:spcPts val="1000"/>
              </a:lnSpc>
              <a:buFont typeface="Arial"/>
              <a:buChar char="•"/>
            </a:pPr>
            <a:r>
              <a:rPr lang="en-US" sz="1000">
                <a:solidFill>
                  <a:srgbClr val="000000"/>
                </a:solidFill>
                <a:latin typeface="Bilo 2"/>
                <a:ea typeface="Bilo 2"/>
                <a:cs typeface="Bilo 2"/>
                <a:sym typeface="Bilo 2"/>
              </a:rPr>
              <a:t>Intentionnel </a:t>
            </a:r>
          </a:p>
          <a:p>
            <a:pPr marL="215901" lvl="1" indent="-107951" algn="l">
              <a:lnSpc>
                <a:spcPts val="1000"/>
              </a:lnSpc>
              <a:buFont typeface="Arial"/>
              <a:buChar char="•"/>
            </a:pPr>
            <a:r>
              <a:rPr lang="en-US" sz="1000">
                <a:solidFill>
                  <a:srgbClr val="000000"/>
                </a:solidFill>
                <a:latin typeface="Bilo 2"/>
                <a:ea typeface="Bilo 2"/>
                <a:cs typeface="Bilo 2"/>
                <a:sym typeface="Bilo 2"/>
              </a:rPr>
              <a:t>Engendre un sentiment de détresse</a:t>
            </a:r>
          </a:p>
        </p:txBody>
      </p:sp>
      <p:sp>
        <p:nvSpPr>
          <p:cNvPr id="93" name="TextBox 93"/>
          <p:cNvSpPr txBox="1"/>
          <p:nvPr/>
        </p:nvSpPr>
        <p:spPr>
          <a:xfrm>
            <a:off x="5636798" y="7693864"/>
            <a:ext cx="1207975" cy="1120775"/>
          </a:xfrm>
          <a:prstGeom prst="rect">
            <a:avLst/>
          </a:prstGeom>
        </p:spPr>
        <p:txBody>
          <a:bodyPr lIns="0" tIns="0" rIns="0" bIns="0" rtlCol="0" anchor="t">
            <a:spAutoFit/>
          </a:bodyPr>
          <a:lstStyle/>
          <a:p>
            <a:pPr marL="215901" lvl="1" indent="-107951" algn="l">
              <a:lnSpc>
                <a:spcPts val="1000"/>
              </a:lnSpc>
              <a:buFont typeface="Arial"/>
              <a:buChar char="•"/>
            </a:pPr>
            <a:r>
              <a:rPr lang="en-US" sz="1000">
                <a:solidFill>
                  <a:srgbClr val="000000"/>
                </a:solidFill>
                <a:latin typeface="Bilo 2"/>
                <a:ea typeface="Bilo 2"/>
                <a:cs typeface="Bilo 2"/>
                <a:sym typeface="Bilo 2"/>
              </a:rPr>
              <a:t>Généralement répétitif</a:t>
            </a:r>
          </a:p>
          <a:p>
            <a:pPr marL="215901" lvl="1" indent="-107951" algn="l">
              <a:lnSpc>
                <a:spcPts val="1000"/>
              </a:lnSpc>
              <a:buFont typeface="Arial"/>
              <a:buChar char="•"/>
            </a:pPr>
            <a:r>
              <a:rPr lang="en-US" sz="1000">
                <a:solidFill>
                  <a:srgbClr val="000000"/>
                </a:solidFill>
                <a:latin typeface="Bilo 2"/>
                <a:ea typeface="Bilo 2"/>
                <a:cs typeface="Bilo 2"/>
                <a:sym typeface="Bilo 2"/>
              </a:rPr>
              <a:t>Délibéré ou non</a:t>
            </a:r>
          </a:p>
          <a:p>
            <a:pPr marL="215901" lvl="1" indent="-107951" algn="l">
              <a:lnSpc>
                <a:spcPts val="1000"/>
              </a:lnSpc>
              <a:buFont typeface="Arial"/>
              <a:buChar char="•"/>
            </a:pPr>
            <a:r>
              <a:rPr lang="en-US" sz="1000">
                <a:solidFill>
                  <a:srgbClr val="000000"/>
                </a:solidFill>
                <a:latin typeface="Bilo 2"/>
                <a:ea typeface="Bilo 2"/>
                <a:cs typeface="Bilo 2"/>
                <a:sym typeface="Bilo 2"/>
              </a:rPr>
              <a:t>Direct ou indirect</a:t>
            </a:r>
          </a:p>
          <a:p>
            <a:pPr marL="215901" lvl="1" indent="-107951" algn="l">
              <a:lnSpc>
                <a:spcPts val="1000"/>
              </a:lnSpc>
              <a:buFont typeface="Arial"/>
              <a:buChar char="•"/>
            </a:pPr>
            <a:r>
              <a:rPr lang="en-US" sz="1000">
                <a:solidFill>
                  <a:srgbClr val="000000"/>
                </a:solidFill>
                <a:latin typeface="Bilo 2"/>
                <a:ea typeface="Bilo 2"/>
                <a:cs typeface="Bilo 2"/>
                <a:sym typeface="Bilo 2"/>
              </a:rPr>
              <a:t>Inégalité du rapport de force</a:t>
            </a:r>
          </a:p>
          <a:p>
            <a:pPr marL="215901" lvl="1" indent="-107951" algn="l">
              <a:lnSpc>
                <a:spcPts val="1000"/>
              </a:lnSpc>
              <a:buFont typeface="Arial"/>
              <a:buChar char="•"/>
            </a:pPr>
            <a:r>
              <a:rPr lang="en-US" sz="1000">
                <a:solidFill>
                  <a:srgbClr val="000000"/>
                </a:solidFill>
                <a:latin typeface="Bilo 2"/>
                <a:ea typeface="Bilo 2"/>
                <a:cs typeface="Bilo 2"/>
                <a:sym typeface="Bilo 2"/>
              </a:rPr>
              <a:t>Engendre un sentiment de détresse</a:t>
            </a:r>
          </a:p>
        </p:txBody>
      </p:sp>
      <p:sp>
        <p:nvSpPr>
          <p:cNvPr id="94" name="TextBox 94"/>
          <p:cNvSpPr txBox="1"/>
          <p:nvPr/>
        </p:nvSpPr>
        <p:spPr>
          <a:xfrm>
            <a:off x="6906927" y="7693864"/>
            <a:ext cx="1207975" cy="1739900"/>
          </a:xfrm>
          <a:prstGeom prst="rect">
            <a:avLst/>
          </a:prstGeom>
        </p:spPr>
        <p:txBody>
          <a:bodyPr lIns="0" tIns="0" rIns="0" bIns="0" rtlCol="0" anchor="t">
            <a:spAutoFit/>
          </a:bodyPr>
          <a:lstStyle/>
          <a:p>
            <a:pPr marL="215901" lvl="1" indent="-107951" algn="l">
              <a:lnSpc>
                <a:spcPts val="1000"/>
              </a:lnSpc>
              <a:buFont typeface="Arial"/>
              <a:buChar char="•"/>
            </a:pPr>
            <a:r>
              <a:rPr lang="en-US" sz="1000">
                <a:solidFill>
                  <a:srgbClr val="000000"/>
                </a:solidFill>
                <a:latin typeface="Bilo 2"/>
                <a:ea typeface="Bilo 2"/>
                <a:cs typeface="Bilo 2"/>
                <a:sym typeface="Bilo 2"/>
              </a:rPr>
              <a:t>Pratique sexuelle ou ciblant la sexualité, agression, inconduite</a:t>
            </a:r>
          </a:p>
          <a:p>
            <a:pPr marL="215901" lvl="1" indent="-107951" algn="l">
              <a:lnSpc>
                <a:spcPts val="1000"/>
              </a:lnSpc>
              <a:buFont typeface="Arial"/>
              <a:buChar char="•"/>
            </a:pPr>
            <a:r>
              <a:rPr lang="en-US" sz="1000">
                <a:solidFill>
                  <a:srgbClr val="000000"/>
                </a:solidFill>
                <a:latin typeface="Bilo 2"/>
                <a:ea typeface="Bilo 2"/>
                <a:cs typeface="Bilo 2"/>
                <a:sym typeface="Bilo 2"/>
              </a:rPr>
              <a:t>Non désirée</a:t>
            </a:r>
          </a:p>
          <a:p>
            <a:pPr marL="215901" lvl="1" indent="-107951" algn="l">
              <a:lnSpc>
                <a:spcPts val="1000"/>
              </a:lnSpc>
              <a:buFont typeface="Arial"/>
              <a:buChar char="•"/>
            </a:pPr>
            <a:r>
              <a:rPr lang="en-US" sz="1000">
                <a:solidFill>
                  <a:srgbClr val="000000"/>
                </a:solidFill>
                <a:latin typeface="Bilo 2"/>
                <a:ea typeface="Bilo 2"/>
                <a:cs typeface="Bilo 2"/>
                <a:sym typeface="Bilo 2"/>
              </a:rPr>
              <a:t>Exprimée directement ou indirectement</a:t>
            </a:r>
          </a:p>
          <a:p>
            <a:pPr marL="215901" lvl="1" indent="-107951" algn="l">
              <a:lnSpc>
                <a:spcPts val="1000"/>
              </a:lnSpc>
              <a:buFont typeface="Arial"/>
              <a:buChar char="•"/>
            </a:pPr>
            <a:r>
              <a:rPr lang="en-US" sz="1000">
                <a:solidFill>
                  <a:srgbClr val="000000"/>
                </a:solidFill>
                <a:latin typeface="Bilo 2"/>
                <a:ea typeface="Bilo 2"/>
                <a:cs typeface="Bilo 2"/>
                <a:sym typeface="Bilo 2"/>
              </a:rPr>
              <a:t>Gestes, paroles, comportement ou attitude à connotation sexuelle</a:t>
            </a:r>
          </a:p>
        </p:txBody>
      </p:sp>
      <p:sp>
        <p:nvSpPr>
          <p:cNvPr id="95" name="TextBox 95"/>
          <p:cNvSpPr txBox="1"/>
          <p:nvPr/>
        </p:nvSpPr>
        <p:spPr>
          <a:xfrm>
            <a:off x="5185355" y="11925995"/>
            <a:ext cx="4507158" cy="1364957"/>
          </a:xfrm>
          <a:prstGeom prst="rect">
            <a:avLst/>
          </a:prstGeom>
        </p:spPr>
        <p:txBody>
          <a:bodyPr lIns="0" tIns="0" rIns="0" bIns="0" rtlCol="0" anchor="t">
            <a:spAutoFit/>
          </a:bodyPr>
          <a:lstStyle/>
          <a:p>
            <a:pPr algn="just">
              <a:lnSpc>
                <a:spcPts val="1400"/>
              </a:lnSpc>
            </a:pPr>
            <a:r>
              <a:rPr lang="en-US" sz="1000">
                <a:solidFill>
                  <a:srgbClr val="000000"/>
                </a:solidFill>
                <a:latin typeface="Bilo 2"/>
                <a:ea typeface="Bilo 2"/>
                <a:cs typeface="Bilo 2"/>
                <a:sym typeface="Bilo 2"/>
              </a:rPr>
              <a:t>Si vous vous êtes toujours insatisfaits du traitement donné à votre plainte par la direction de l’école, vous pouvez vous adresser au responsable du traitement des plaintes du Centre de services scolaires des Patriotes en suivant les étapes indiquées sur notre site Internet dans la </a:t>
            </a:r>
            <a:r>
              <a:rPr lang="en-US" sz="1000">
                <a:solidFill>
                  <a:srgbClr val="000000"/>
                </a:solidFill>
                <a:latin typeface="Bilo 2"/>
                <a:ea typeface="Bilo 2"/>
                <a:cs typeface="Bilo 2"/>
                <a:sym typeface="Bilo 2"/>
                <a:hlinkClick r:id="rId5" tooltip="https://www.csssh.gouv.qc.ca/csssh/plaintes/plaintes-etapes/"/>
              </a:rPr>
              <a:t>section</a:t>
            </a:r>
            <a:r>
              <a:rPr lang="en-US" sz="1000">
                <a:solidFill>
                  <a:srgbClr val="000000"/>
                </a:solidFill>
                <a:latin typeface="Bilo 2"/>
                <a:ea typeface="Bilo 2"/>
                <a:cs typeface="Bilo 2"/>
                <a:sym typeface="Bilo 2"/>
              </a:rPr>
              <a:t> Ressources parents -</a:t>
            </a:r>
            <a:r>
              <a:rPr lang="en-US" sz="1000" u="sng">
                <a:solidFill>
                  <a:srgbClr val="000000"/>
                </a:solidFill>
                <a:latin typeface="Bilo 2"/>
                <a:ea typeface="Bilo 2"/>
                <a:cs typeface="Bilo 2"/>
                <a:sym typeface="Bilo 2"/>
                <a:hlinkClick r:id="rId6" tooltip="https://cssp.gouv.qc.ca/ressources-parents/traitement-des-plaintes-et-protecteur-de-leleve/"/>
              </a:rPr>
              <a:t>Traitement des plaintes</a:t>
            </a:r>
            <a:r>
              <a:rPr lang="en-US" sz="1000">
                <a:solidFill>
                  <a:srgbClr val="000000"/>
                </a:solidFill>
                <a:latin typeface="Bilo 2"/>
                <a:ea typeface="Bilo 2"/>
                <a:cs typeface="Bilo 2"/>
                <a:sym typeface="Bilo 2"/>
              </a:rPr>
              <a:t>. Notez que la personne ou les proches d’une personne ciblée par une violence à caractère sexuel peuvent en tout temps signaler la situation directement au protecteur régional de l’élève, à la police ou à la direction de la protection de la jeunesse (DPJ).  </a:t>
            </a:r>
          </a:p>
        </p:txBody>
      </p:sp>
      <p:sp>
        <p:nvSpPr>
          <p:cNvPr id="96" name="TextBox 96"/>
          <p:cNvSpPr txBox="1"/>
          <p:nvPr/>
        </p:nvSpPr>
        <p:spPr>
          <a:xfrm>
            <a:off x="418498" y="12308100"/>
            <a:ext cx="4459186" cy="841375"/>
          </a:xfrm>
          <a:prstGeom prst="rect">
            <a:avLst/>
          </a:prstGeom>
        </p:spPr>
        <p:txBody>
          <a:bodyPr lIns="0" tIns="0" rIns="0" bIns="0" rtlCol="0" anchor="t">
            <a:spAutoFit/>
          </a:bodyPr>
          <a:lstStyle/>
          <a:p>
            <a:pPr algn="just">
              <a:lnSpc>
                <a:spcPts val="1399"/>
              </a:lnSpc>
            </a:pPr>
            <a:r>
              <a:rPr lang="en-US" sz="999">
                <a:solidFill>
                  <a:srgbClr val="000000"/>
                </a:solidFill>
                <a:latin typeface="Bilo 2"/>
                <a:ea typeface="Bilo 2"/>
                <a:cs typeface="Bilo 2"/>
                <a:sym typeface="Bilo 2"/>
              </a:rPr>
              <a:t>Les informations concernant les élèves impliqués dans une situation sont traitées en toute confidentialité tout au long de l’intervention. Par exemple, les élèves sont rencontrés séparément et les informations portant sur la nature des actions ou sur les sanctions ne sont pas transmises à toutes les personnes concernées lors du suivi effectué.</a:t>
            </a:r>
          </a:p>
        </p:txBody>
      </p:sp>
      <p:sp>
        <p:nvSpPr>
          <p:cNvPr id="97" name="TextBox 97"/>
          <p:cNvSpPr txBox="1"/>
          <p:nvPr/>
        </p:nvSpPr>
        <p:spPr>
          <a:xfrm>
            <a:off x="443307" y="11001234"/>
            <a:ext cx="1678313" cy="739775"/>
          </a:xfrm>
          <a:prstGeom prst="rect">
            <a:avLst/>
          </a:prstGeom>
        </p:spPr>
        <p:txBody>
          <a:bodyPr lIns="0" tIns="0" rIns="0" bIns="0" rtlCol="0" anchor="t">
            <a:spAutoFit/>
          </a:bodyPr>
          <a:lstStyle/>
          <a:p>
            <a:pPr algn="just">
              <a:lnSpc>
                <a:spcPts val="999"/>
              </a:lnSpc>
            </a:pPr>
            <a:r>
              <a:rPr lang="en-US" sz="999">
                <a:solidFill>
                  <a:srgbClr val="000000"/>
                </a:solidFill>
                <a:latin typeface="Bilo 2"/>
                <a:ea typeface="Bilo 2"/>
                <a:cs typeface="Bilo 2"/>
                <a:sym typeface="Bilo 2"/>
              </a:rPr>
              <a:t>Permettez à votre enfant d’identifier les faits et les émotions vécues. Encouragez-le à interpeler un intervenant de confiance à l’école pour lui faire part de la situation. </a:t>
            </a:r>
          </a:p>
        </p:txBody>
      </p:sp>
      <p:sp>
        <p:nvSpPr>
          <p:cNvPr id="98" name="TextBox 98"/>
          <p:cNvSpPr txBox="1"/>
          <p:nvPr/>
        </p:nvSpPr>
        <p:spPr>
          <a:xfrm>
            <a:off x="2373180" y="11001234"/>
            <a:ext cx="1635927" cy="739399"/>
          </a:xfrm>
          <a:prstGeom prst="rect">
            <a:avLst/>
          </a:prstGeom>
        </p:spPr>
        <p:txBody>
          <a:bodyPr lIns="0" tIns="0" rIns="0" bIns="0" rtlCol="0" anchor="t">
            <a:spAutoFit/>
          </a:bodyPr>
          <a:lstStyle/>
          <a:p>
            <a:pPr algn="just">
              <a:lnSpc>
                <a:spcPts val="999"/>
              </a:lnSpc>
            </a:pPr>
            <a:r>
              <a:rPr lang="en-US" sz="999">
                <a:solidFill>
                  <a:srgbClr val="000000"/>
                </a:solidFill>
                <a:latin typeface="Bilo 2"/>
                <a:ea typeface="Bilo 2"/>
                <a:cs typeface="Bilo 2"/>
                <a:sym typeface="Bilo 2"/>
              </a:rPr>
              <a:t>Si votre enfant a besoin d’aide, faite part de la situation à son enseignant.e qui l’accompagnera pour dénoncer la situation à l’école.</a:t>
            </a:r>
          </a:p>
        </p:txBody>
      </p:sp>
      <p:sp>
        <p:nvSpPr>
          <p:cNvPr id="99" name="TextBox 99"/>
          <p:cNvSpPr txBox="1"/>
          <p:nvPr/>
        </p:nvSpPr>
        <p:spPr>
          <a:xfrm>
            <a:off x="4256863" y="10999087"/>
            <a:ext cx="1674238" cy="770147"/>
          </a:xfrm>
          <a:prstGeom prst="rect">
            <a:avLst/>
          </a:prstGeom>
        </p:spPr>
        <p:txBody>
          <a:bodyPr lIns="0" tIns="0" rIns="0" bIns="0" rtlCol="0" anchor="t">
            <a:spAutoFit/>
          </a:bodyPr>
          <a:lstStyle/>
          <a:p>
            <a:pPr algn="just">
              <a:lnSpc>
                <a:spcPts val="999"/>
              </a:lnSpc>
            </a:pPr>
            <a:r>
              <a:rPr lang="en-US" sz="999" dirty="0">
                <a:solidFill>
                  <a:srgbClr val="000000"/>
                </a:solidFill>
                <a:latin typeface="Bilo 2"/>
                <a:ea typeface="Bilo 2"/>
                <a:cs typeface="Bilo 2"/>
                <a:sym typeface="Bilo 2"/>
              </a:rPr>
              <a:t>À tout moment, vous </a:t>
            </a:r>
            <a:r>
              <a:rPr lang="en-US" sz="999" dirty="0" err="1">
                <a:solidFill>
                  <a:srgbClr val="000000"/>
                </a:solidFill>
                <a:latin typeface="Bilo 2"/>
                <a:ea typeface="Bilo 2"/>
                <a:cs typeface="Bilo 2"/>
                <a:sym typeface="Bilo 2"/>
              </a:rPr>
              <a:t>pouvez</a:t>
            </a:r>
            <a:r>
              <a:rPr lang="en-US" sz="999" dirty="0">
                <a:solidFill>
                  <a:srgbClr val="000000"/>
                </a:solidFill>
                <a:latin typeface="Bilo 2"/>
                <a:ea typeface="Bilo 2"/>
                <a:cs typeface="Bilo 2"/>
                <a:sym typeface="Bilo 2"/>
              </a:rPr>
              <a:t> </a:t>
            </a:r>
            <a:r>
              <a:rPr lang="en-US" sz="999" dirty="0" err="1">
                <a:solidFill>
                  <a:srgbClr val="000000"/>
                </a:solidFill>
                <a:latin typeface="Bilo 2"/>
                <a:ea typeface="Bilo 2"/>
                <a:cs typeface="Bilo 2"/>
                <a:sym typeface="Bilo 2"/>
              </a:rPr>
              <a:t>dénoncer</a:t>
            </a:r>
            <a:r>
              <a:rPr lang="en-US" sz="999" dirty="0">
                <a:solidFill>
                  <a:srgbClr val="000000"/>
                </a:solidFill>
                <a:latin typeface="Bilo 2"/>
                <a:ea typeface="Bilo 2"/>
                <a:cs typeface="Bilo 2"/>
                <a:sym typeface="Bilo 2"/>
              </a:rPr>
              <a:t> </a:t>
            </a:r>
            <a:r>
              <a:rPr lang="en-US" sz="999" dirty="0" err="1">
                <a:solidFill>
                  <a:srgbClr val="000000"/>
                </a:solidFill>
                <a:latin typeface="Bilo 2"/>
                <a:ea typeface="Bilo 2"/>
                <a:cs typeface="Bilo 2"/>
                <a:sym typeface="Bilo 2"/>
              </a:rPr>
              <a:t>une</a:t>
            </a:r>
            <a:r>
              <a:rPr lang="en-US" sz="999" dirty="0">
                <a:solidFill>
                  <a:srgbClr val="000000"/>
                </a:solidFill>
                <a:latin typeface="Bilo 2"/>
                <a:ea typeface="Bilo 2"/>
                <a:cs typeface="Bilo 2"/>
                <a:sym typeface="Bilo 2"/>
              </a:rPr>
              <a:t> situation </a:t>
            </a:r>
            <a:r>
              <a:rPr lang="en-US" sz="999" dirty="0" err="1">
                <a:solidFill>
                  <a:srgbClr val="000000"/>
                </a:solidFill>
                <a:latin typeface="Bilo 2"/>
                <a:ea typeface="Bilo 2"/>
                <a:cs typeface="Bilo 2"/>
                <a:sym typeface="Bilo 2"/>
              </a:rPr>
              <a:t>en</a:t>
            </a:r>
            <a:r>
              <a:rPr lang="en-US" sz="999" dirty="0">
                <a:solidFill>
                  <a:srgbClr val="000000"/>
                </a:solidFill>
                <a:latin typeface="Bilo 2"/>
                <a:ea typeface="Bilo 2"/>
                <a:cs typeface="Bilo 2"/>
                <a:sym typeface="Bilo 2"/>
              </a:rPr>
              <a:t> </a:t>
            </a:r>
            <a:r>
              <a:rPr lang="en-US" sz="999" dirty="0" err="1">
                <a:solidFill>
                  <a:srgbClr val="000000"/>
                </a:solidFill>
                <a:latin typeface="Bilo 2"/>
                <a:ea typeface="Bilo 2"/>
                <a:cs typeface="Bilo 2"/>
                <a:sym typeface="Bilo 2"/>
              </a:rPr>
              <a:t>écrivant</a:t>
            </a:r>
            <a:r>
              <a:rPr lang="en-US" sz="999" dirty="0">
                <a:solidFill>
                  <a:srgbClr val="000000"/>
                </a:solidFill>
                <a:latin typeface="Bilo 2"/>
                <a:ea typeface="Bilo 2"/>
                <a:cs typeface="Bilo 2"/>
                <a:sym typeface="Bilo 2"/>
              </a:rPr>
              <a:t> à </a:t>
            </a:r>
            <a:r>
              <a:rPr lang="en-US" sz="999" dirty="0" err="1">
                <a:solidFill>
                  <a:srgbClr val="000000"/>
                </a:solidFill>
                <a:latin typeface="Bilo 2"/>
                <a:ea typeface="Bilo 2"/>
                <a:cs typeface="Bilo 2"/>
                <a:sym typeface="Bilo 2"/>
              </a:rPr>
              <a:t>l’adresse</a:t>
            </a:r>
            <a:r>
              <a:rPr lang="en-US" sz="999" dirty="0">
                <a:solidFill>
                  <a:srgbClr val="000000"/>
                </a:solidFill>
                <a:latin typeface="Bilo 2"/>
                <a:ea typeface="Bilo 2"/>
                <a:cs typeface="Bilo 2"/>
                <a:sym typeface="Bilo 2"/>
              </a:rPr>
              <a:t> </a:t>
            </a:r>
            <a:r>
              <a:rPr lang="en-US" sz="999" dirty="0" err="1">
                <a:solidFill>
                  <a:srgbClr val="000000"/>
                </a:solidFill>
                <a:latin typeface="Bilo 2"/>
                <a:ea typeface="Bilo 2"/>
                <a:cs typeface="Bilo 2"/>
                <a:sym typeface="Bilo 2"/>
              </a:rPr>
              <a:t>suivante</a:t>
            </a:r>
            <a:r>
              <a:rPr lang="en-US" sz="999" dirty="0">
                <a:solidFill>
                  <a:srgbClr val="000000"/>
                </a:solidFill>
                <a:latin typeface="Bilo 2"/>
                <a:ea typeface="Bilo 2"/>
                <a:cs typeface="Bilo 2"/>
                <a:sym typeface="Bilo 2"/>
              </a:rPr>
              <a:t> </a:t>
            </a:r>
            <a:r>
              <a:rPr lang="fr-FR" sz="999" dirty="0">
                <a:solidFill>
                  <a:srgbClr val="000000"/>
                </a:solidFill>
                <a:latin typeface="Bilo 2"/>
                <a:ea typeface="Bilo 2"/>
                <a:cs typeface="Bilo 2"/>
                <a:sym typeface="Bilo 2"/>
              </a:rPr>
              <a:t>Agissons.Madeleine-Brousseau@cssp.gouv.qc.ca&gt;</a:t>
            </a:r>
            <a:r>
              <a:rPr lang="en-US" sz="999" dirty="0">
                <a:solidFill>
                  <a:srgbClr val="000000"/>
                </a:solidFill>
                <a:latin typeface="Bilo 2"/>
                <a:ea typeface="Bilo 2"/>
                <a:cs typeface="Bilo 2"/>
                <a:sym typeface="Bilo 2"/>
              </a:rPr>
              <a:t> </a:t>
            </a:r>
            <a:r>
              <a:rPr lang="en-US" sz="999" dirty="0" err="1">
                <a:solidFill>
                  <a:srgbClr val="000000"/>
                </a:solidFill>
                <a:latin typeface="Bilo 2"/>
                <a:ea typeface="Bilo 2"/>
                <a:cs typeface="Bilo 2"/>
                <a:sym typeface="Bilo 2"/>
              </a:rPr>
              <a:t>ou</a:t>
            </a:r>
            <a:r>
              <a:rPr lang="en-US" sz="999" dirty="0">
                <a:solidFill>
                  <a:srgbClr val="000000"/>
                </a:solidFill>
                <a:latin typeface="Bilo 2"/>
                <a:ea typeface="Bilo 2"/>
                <a:cs typeface="Bilo 2"/>
                <a:sym typeface="Bilo 2"/>
              </a:rPr>
              <a:t> </a:t>
            </a:r>
            <a:r>
              <a:rPr lang="en-US" sz="999" dirty="0" err="1">
                <a:solidFill>
                  <a:srgbClr val="000000"/>
                </a:solidFill>
                <a:latin typeface="Bilo 2"/>
                <a:ea typeface="Bilo 2"/>
                <a:cs typeface="Bilo 2"/>
                <a:sym typeface="Bilo 2"/>
              </a:rPr>
              <a:t>en</a:t>
            </a:r>
            <a:r>
              <a:rPr lang="en-US" sz="999" dirty="0">
                <a:solidFill>
                  <a:srgbClr val="000000"/>
                </a:solidFill>
                <a:latin typeface="Bilo 2"/>
                <a:ea typeface="Bilo 2"/>
                <a:cs typeface="Bilo 2"/>
                <a:sym typeface="Bilo 2"/>
              </a:rPr>
              <a:t> </a:t>
            </a:r>
            <a:r>
              <a:rPr lang="en-US" sz="999" dirty="0" err="1">
                <a:solidFill>
                  <a:srgbClr val="000000"/>
                </a:solidFill>
                <a:latin typeface="Bilo 2"/>
                <a:ea typeface="Bilo 2"/>
                <a:cs typeface="Bilo 2"/>
                <a:sym typeface="Bilo 2"/>
              </a:rPr>
              <a:t>appelant</a:t>
            </a:r>
            <a:r>
              <a:rPr lang="en-US" sz="999" dirty="0">
                <a:solidFill>
                  <a:srgbClr val="000000"/>
                </a:solidFill>
                <a:latin typeface="Bilo 2"/>
                <a:ea typeface="Bilo 2"/>
                <a:cs typeface="Bilo 2"/>
                <a:sym typeface="Bilo 2"/>
              </a:rPr>
              <a:t> à </a:t>
            </a:r>
            <a:r>
              <a:rPr lang="en-US" sz="999" dirty="0" err="1">
                <a:solidFill>
                  <a:srgbClr val="000000"/>
                </a:solidFill>
                <a:latin typeface="Bilo 2"/>
                <a:ea typeface="Bilo 2"/>
                <a:cs typeface="Bilo 2"/>
                <a:sym typeface="Bilo 2"/>
              </a:rPr>
              <a:t>l’école</a:t>
            </a:r>
            <a:r>
              <a:rPr lang="en-US" sz="999" dirty="0">
                <a:solidFill>
                  <a:srgbClr val="000000"/>
                </a:solidFill>
                <a:latin typeface="Bilo 2"/>
                <a:ea typeface="Bilo 2"/>
                <a:cs typeface="Bilo 2"/>
                <a:sym typeface="Bilo 2"/>
              </a:rPr>
              <a:t>.</a:t>
            </a:r>
          </a:p>
        </p:txBody>
      </p:sp>
      <p:sp>
        <p:nvSpPr>
          <p:cNvPr id="100" name="TextBox 100"/>
          <p:cNvSpPr txBox="1"/>
          <p:nvPr/>
        </p:nvSpPr>
        <p:spPr>
          <a:xfrm>
            <a:off x="6159701" y="10999087"/>
            <a:ext cx="1642510" cy="615950"/>
          </a:xfrm>
          <a:prstGeom prst="rect">
            <a:avLst/>
          </a:prstGeom>
        </p:spPr>
        <p:txBody>
          <a:bodyPr lIns="0" tIns="0" rIns="0" bIns="0" rtlCol="0" anchor="t">
            <a:spAutoFit/>
          </a:bodyPr>
          <a:lstStyle/>
          <a:p>
            <a:pPr algn="just">
              <a:lnSpc>
                <a:spcPts val="999"/>
              </a:lnSpc>
            </a:pPr>
            <a:r>
              <a:rPr lang="en-US" sz="999">
                <a:solidFill>
                  <a:srgbClr val="000000"/>
                </a:solidFill>
                <a:latin typeface="Bilo 2"/>
                <a:ea typeface="Bilo 2"/>
                <a:cs typeface="Bilo 2"/>
                <a:sym typeface="Bilo 2"/>
              </a:rPr>
              <a:t>L’école s’assurera de faire cesser la situation, d’assurer la sécurité de tous et d’effectuer un suivi auprès de vous. </a:t>
            </a:r>
          </a:p>
        </p:txBody>
      </p:sp>
      <p:sp>
        <p:nvSpPr>
          <p:cNvPr id="101" name="TextBox 101"/>
          <p:cNvSpPr txBox="1"/>
          <p:nvPr/>
        </p:nvSpPr>
        <p:spPr>
          <a:xfrm>
            <a:off x="8073869" y="10999087"/>
            <a:ext cx="1618644" cy="368300"/>
          </a:xfrm>
          <a:prstGeom prst="rect">
            <a:avLst/>
          </a:prstGeom>
        </p:spPr>
        <p:txBody>
          <a:bodyPr lIns="0" tIns="0" rIns="0" bIns="0" rtlCol="0" anchor="t">
            <a:spAutoFit/>
          </a:bodyPr>
          <a:lstStyle/>
          <a:p>
            <a:pPr algn="just">
              <a:lnSpc>
                <a:spcPts val="999"/>
              </a:lnSpc>
            </a:pPr>
            <a:r>
              <a:rPr lang="en-US" sz="999">
                <a:solidFill>
                  <a:srgbClr val="000000"/>
                </a:solidFill>
                <a:latin typeface="Bilo 2"/>
                <a:ea typeface="Bilo 2"/>
                <a:cs typeface="Bilo 2"/>
                <a:sym typeface="Bilo 2"/>
              </a:rPr>
              <a:t>Vous pouvez formuler une plainte en vous adressant à la direction de l’école. </a:t>
            </a:r>
          </a:p>
        </p:txBody>
      </p:sp>
      <p:sp>
        <p:nvSpPr>
          <p:cNvPr id="102" name="TextBox 102"/>
          <p:cNvSpPr txBox="1"/>
          <p:nvPr/>
        </p:nvSpPr>
        <p:spPr>
          <a:xfrm>
            <a:off x="400810" y="13776862"/>
            <a:ext cx="3286291" cy="1282700"/>
          </a:xfrm>
          <a:prstGeom prst="rect">
            <a:avLst/>
          </a:prstGeom>
        </p:spPr>
        <p:txBody>
          <a:bodyPr lIns="0" tIns="0" rIns="0" bIns="0" rtlCol="0" anchor="t">
            <a:spAutoFit/>
          </a:bodyPr>
          <a:lstStyle/>
          <a:p>
            <a:pPr algn="l">
              <a:lnSpc>
                <a:spcPts val="1299"/>
              </a:lnSpc>
            </a:pPr>
            <a:r>
              <a:rPr lang="en-US" sz="999">
                <a:solidFill>
                  <a:srgbClr val="000000"/>
                </a:solidFill>
                <a:latin typeface="Bilo 1"/>
                <a:ea typeface="Bilo 1"/>
                <a:cs typeface="Bilo 1"/>
                <a:sym typeface="Bilo 1"/>
                <a:hlinkClick r:id="rId7" tooltip="mailto:%C3%89QUIJUSTICE"/>
              </a:rPr>
              <a:t>Éq</a:t>
            </a:r>
            <a:r>
              <a:rPr lang="en-US" sz="999">
                <a:solidFill>
                  <a:srgbClr val="000000"/>
                </a:solidFill>
                <a:latin typeface="Bilo 1"/>
                <a:ea typeface="Bilo 1"/>
                <a:cs typeface="Bilo 1"/>
                <a:sym typeface="Bilo 1"/>
              </a:rPr>
              <a:t>uijustice (justice réparatrice et médiation citoyenne) :     </a:t>
            </a:r>
          </a:p>
          <a:p>
            <a:pPr algn="l">
              <a:lnSpc>
                <a:spcPts val="1299"/>
              </a:lnSpc>
            </a:pPr>
            <a:r>
              <a:rPr lang="en-US" sz="999">
                <a:solidFill>
                  <a:srgbClr val="000000"/>
                </a:solidFill>
                <a:latin typeface="Bilo 1"/>
                <a:ea typeface="Bilo 1"/>
                <a:cs typeface="Bilo 1"/>
                <a:sym typeface="Bilo 1"/>
                <a:hlinkClick r:id="rId8" tooltip="https://cavac.qc.ca"/>
              </a:rPr>
              <a:t>CAVAC</a:t>
            </a:r>
            <a:r>
              <a:rPr lang="en-US" sz="999">
                <a:solidFill>
                  <a:srgbClr val="000000"/>
                </a:solidFill>
                <a:latin typeface="Bilo 1"/>
                <a:ea typeface="Bilo 1"/>
                <a:cs typeface="Bilo 1"/>
                <a:sym typeface="Bilo 1"/>
              </a:rPr>
              <a:t> (aide aux victimes d’actes criminels) : </a:t>
            </a:r>
          </a:p>
          <a:p>
            <a:pPr algn="l">
              <a:lnSpc>
                <a:spcPts val="1299"/>
              </a:lnSpc>
            </a:pPr>
            <a:r>
              <a:rPr lang="en-US" sz="999">
                <a:solidFill>
                  <a:srgbClr val="000000"/>
                </a:solidFill>
                <a:latin typeface="Bilo 1"/>
                <a:ea typeface="Bilo 1"/>
                <a:cs typeface="Bilo 1"/>
                <a:sym typeface="Bilo 1"/>
                <a:hlinkClick r:id="rId9" tooltip="https://www.quebec.ca/sante/trouver-une-ressource/info-sante-811"/>
              </a:rPr>
              <a:t>Info-santé 811</a:t>
            </a:r>
            <a:r>
              <a:rPr lang="en-US" sz="999">
                <a:solidFill>
                  <a:srgbClr val="000000"/>
                </a:solidFill>
                <a:latin typeface="Bilo 1"/>
                <a:ea typeface="Bilo 1"/>
                <a:cs typeface="Bilo 1"/>
                <a:sym typeface="Bilo 1"/>
              </a:rPr>
              <a:t> : </a:t>
            </a:r>
          </a:p>
          <a:p>
            <a:pPr algn="l">
              <a:lnSpc>
                <a:spcPts val="1299"/>
              </a:lnSpc>
            </a:pPr>
            <a:r>
              <a:rPr lang="en-US" sz="999">
                <a:solidFill>
                  <a:srgbClr val="000000"/>
                </a:solidFill>
                <a:latin typeface="Bilo 1"/>
                <a:ea typeface="Bilo 1"/>
                <a:cs typeface="Bilo 1"/>
                <a:sym typeface="Bilo 1"/>
                <a:hlinkClick r:id="rId10" tooltip="https://www.teljeunes.com/?gad_source=1&amp;gclid=EAIaIQobChMIqey4pvj8iQMVvTIIBR34QwiKEAAYASAAEgKyR_D_BwE"/>
              </a:rPr>
              <a:t>T</a:t>
            </a:r>
            <a:r>
              <a:rPr lang="en-US" sz="999">
                <a:solidFill>
                  <a:srgbClr val="000000"/>
                </a:solidFill>
                <a:latin typeface="Bilo 1"/>
                <a:ea typeface="Bilo 1"/>
                <a:cs typeface="Bilo 1"/>
                <a:sym typeface="Bilo 1"/>
              </a:rPr>
              <a:t>el-jeunes 24/7 - </a:t>
            </a:r>
            <a:r>
              <a:rPr lang="en-US" sz="999">
                <a:solidFill>
                  <a:srgbClr val="000000"/>
                </a:solidFill>
                <a:latin typeface="Bilo 1"/>
                <a:ea typeface="Bilo 1"/>
                <a:cs typeface="Bilo 1"/>
                <a:sym typeface="Bilo 1"/>
                <a:hlinkClick r:id="rId11" tooltip="https://www.teljeunes.com/fr/parents"/>
              </a:rPr>
              <a:t>Ligne-Parents</a:t>
            </a:r>
            <a:r>
              <a:rPr lang="en-US" sz="999">
                <a:solidFill>
                  <a:srgbClr val="000000"/>
                </a:solidFill>
                <a:latin typeface="Bilo 1"/>
                <a:ea typeface="Bilo 1"/>
                <a:cs typeface="Bilo 1"/>
                <a:sym typeface="Bilo 1"/>
              </a:rPr>
              <a:t> : </a:t>
            </a:r>
          </a:p>
          <a:p>
            <a:pPr algn="l">
              <a:lnSpc>
                <a:spcPts val="1299"/>
              </a:lnSpc>
            </a:pPr>
            <a:r>
              <a:rPr lang="en-US" sz="999">
                <a:solidFill>
                  <a:srgbClr val="000000"/>
                </a:solidFill>
                <a:latin typeface="Bilo 1"/>
                <a:ea typeface="Bilo 1"/>
                <a:cs typeface="Bilo 1"/>
                <a:sym typeface="Bilo 1"/>
              </a:rPr>
              <a:t>P</a:t>
            </a:r>
            <a:r>
              <a:rPr lang="en-US" sz="999">
                <a:solidFill>
                  <a:srgbClr val="000000"/>
                </a:solidFill>
                <a:latin typeface="Bilo 1"/>
                <a:ea typeface="Bilo 1"/>
                <a:cs typeface="Bilo 1"/>
                <a:sym typeface="Bilo 1"/>
                <a:hlinkClick r:id="rId12" tooltip="mailto:PROTECTEUR%20R%C3%89GIONAL%20DE%20L%E2%80%99%C3%89L%C3%88VE"/>
              </a:rPr>
              <a:t>r</a:t>
            </a:r>
            <a:r>
              <a:rPr lang="en-US" sz="999">
                <a:solidFill>
                  <a:srgbClr val="000000"/>
                </a:solidFill>
                <a:latin typeface="Bilo 1"/>
                <a:ea typeface="Bilo 1"/>
                <a:cs typeface="Bilo 1"/>
                <a:sym typeface="Bilo 1"/>
                <a:hlinkClick r:id="rId7" tooltip="mailto:%C3%89QUIJUSTICE"/>
              </a:rPr>
              <a:t>otecteur régional de l’élève :  </a:t>
            </a:r>
          </a:p>
          <a:p>
            <a:pPr algn="l">
              <a:lnSpc>
                <a:spcPts val="1299"/>
              </a:lnSpc>
            </a:pPr>
            <a:r>
              <a:rPr lang="en-US" sz="999">
                <a:solidFill>
                  <a:srgbClr val="000000"/>
                </a:solidFill>
                <a:latin typeface="Bilo 1"/>
                <a:ea typeface="Bilo 1"/>
                <a:cs typeface="Bilo 1"/>
                <a:sym typeface="Bilo 1"/>
                <a:hlinkClick r:id="rId13" tooltip="mailto:COMMISSION%20DES%20SERVICES%20JURIDIQUES-%E2%80%AF"/>
              </a:rPr>
              <a:t>Commission des services juridiques </a:t>
            </a:r>
            <a:r>
              <a:rPr lang="en-US" sz="999">
                <a:solidFill>
                  <a:srgbClr val="000000"/>
                </a:solidFill>
                <a:latin typeface="Bilo 1"/>
                <a:ea typeface="Bilo 1"/>
                <a:cs typeface="Bilo 1"/>
                <a:sym typeface="Bilo 1"/>
                <a:hlinkClick r:id="rId7" tooltip="mailto:%C3%89QUIJUSTICE"/>
              </a:rPr>
              <a:t> :  </a:t>
            </a:r>
          </a:p>
          <a:p>
            <a:pPr algn="l">
              <a:lnSpc>
                <a:spcPts val="1299"/>
              </a:lnSpc>
            </a:pPr>
            <a:r>
              <a:rPr lang="en-US" sz="999">
                <a:solidFill>
                  <a:srgbClr val="000000"/>
                </a:solidFill>
                <a:latin typeface="Bilo 1"/>
                <a:ea typeface="Bilo 1"/>
                <a:cs typeface="Bilo 1"/>
                <a:sym typeface="Bilo 1"/>
                <a:hlinkClick r:id="rId14" tooltip="https://www.santemonteregie.qc.ca/est/acces-rapide/signalement-la-dpj"/>
              </a:rPr>
              <a:t>D</a:t>
            </a:r>
            <a:r>
              <a:rPr lang="en-US" sz="999">
                <a:solidFill>
                  <a:srgbClr val="000000"/>
                </a:solidFill>
                <a:latin typeface="Bilo 1"/>
                <a:ea typeface="Bilo 1"/>
                <a:cs typeface="Bilo 1"/>
                <a:sym typeface="Bilo 1"/>
                <a:hlinkClick r:id="rId7" tooltip="mailto:%C3%89QUIJUSTICE"/>
              </a:rPr>
              <a:t>irection de la protection de la jeunesse : </a:t>
            </a:r>
          </a:p>
          <a:p>
            <a:pPr algn="l">
              <a:lnSpc>
                <a:spcPts val="1299"/>
              </a:lnSpc>
            </a:pPr>
            <a:r>
              <a:rPr lang="en-US" sz="999">
                <a:solidFill>
                  <a:srgbClr val="000000"/>
                </a:solidFill>
                <a:latin typeface="Bilo 1"/>
                <a:ea typeface="Bilo 1"/>
                <a:cs typeface="Bilo 1"/>
                <a:sym typeface="Bilo 1"/>
                <a:hlinkClick r:id="rId15" tooltip="https://www.sq.gouv.qc.ca/services/enquetes/#soutien-victimes"/>
              </a:rPr>
              <a:t>S</a:t>
            </a:r>
            <a:r>
              <a:rPr lang="en-US" sz="999">
                <a:solidFill>
                  <a:srgbClr val="000000"/>
                </a:solidFill>
                <a:latin typeface="Bilo 1"/>
                <a:ea typeface="Bilo 1"/>
                <a:cs typeface="Bilo 1"/>
                <a:sym typeface="Bilo 1"/>
                <a:hlinkClick r:id="rId7" tooltip="mailto:%C3%89QUIJUSTICE"/>
              </a:rPr>
              <a:t>ervice de police : </a:t>
            </a:r>
          </a:p>
        </p:txBody>
      </p:sp>
      <p:sp>
        <p:nvSpPr>
          <p:cNvPr id="103" name="TextBox 103"/>
          <p:cNvSpPr txBox="1"/>
          <p:nvPr/>
        </p:nvSpPr>
        <p:spPr>
          <a:xfrm>
            <a:off x="3608525" y="13776862"/>
            <a:ext cx="4645153" cy="1282700"/>
          </a:xfrm>
          <a:prstGeom prst="rect">
            <a:avLst/>
          </a:prstGeom>
        </p:spPr>
        <p:txBody>
          <a:bodyPr lIns="0" tIns="0" rIns="0" bIns="0" rtlCol="0" anchor="t">
            <a:spAutoFit/>
          </a:bodyPr>
          <a:lstStyle/>
          <a:p>
            <a:pPr algn="l">
              <a:lnSpc>
                <a:spcPts val="1299"/>
              </a:lnSpc>
            </a:pPr>
            <a:r>
              <a:rPr lang="en-US" sz="999">
                <a:solidFill>
                  <a:srgbClr val="000000"/>
                </a:solidFill>
                <a:latin typeface="Bilo 2"/>
                <a:ea typeface="Bilo 2"/>
                <a:cs typeface="Bilo 2"/>
                <a:sym typeface="Bilo 2"/>
              </a:rPr>
              <a:t> 450  647-9024 ou </a:t>
            </a:r>
            <a:r>
              <a:rPr lang="en-US" sz="999" u="sng">
                <a:solidFill>
                  <a:srgbClr val="000000"/>
                </a:solidFill>
                <a:latin typeface="Bilo 2"/>
                <a:ea typeface="Bilo 2"/>
                <a:cs typeface="Bilo 2"/>
                <a:sym typeface="Bilo 2"/>
                <a:hlinkClick r:id="rId16" tooltip="mailto:rivesud@equijustice.ca"/>
              </a:rPr>
              <a:t>rivesud@equijustice.ca</a:t>
            </a:r>
            <a:r>
              <a:rPr lang="en-US" sz="999">
                <a:solidFill>
                  <a:srgbClr val="000000"/>
                </a:solidFill>
                <a:latin typeface="Bilo 2"/>
                <a:ea typeface="Bilo 2"/>
                <a:cs typeface="Bilo 2"/>
                <a:sym typeface="Bilo 2"/>
              </a:rPr>
              <a:t>        </a:t>
            </a:r>
          </a:p>
          <a:p>
            <a:pPr algn="l">
              <a:lnSpc>
                <a:spcPts val="1299"/>
              </a:lnSpc>
            </a:pPr>
            <a:r>
              <a:rPr lang="en-US" sz="999">
                <a:solidFill>
                  <a:srgbClr val="000000"/>
                </a:solidFill>
                <a:latin typeface="Bilo 2"/>
                <a:ea typeface="Bilo 2"/>
                <a:cs typeface="Bilo 2"/>
                <a:sym typeface="Bilo 2"/>
              </a:rPr>
              <a:t> </a:t>
            </a:r>
            <a:r>
              <a:rPr lang="en-US" sz="999">
                <a:solidFill>
                  <a:srgbClr val="000000"/>
                </a:solidFill>
                <a:latin typeface="Bilo 2"/>
                <a:ea typeface="Bilo 2"/>
                <a:cs typeface="Bilo 2"/>
                <a:sym typeface="Bilo 2"/>
                <a:hlinkClick r:id="rId17" tooltip="tel:450-778-9410"/>
              </a:rPr>
              <a:t>450 670-34</a:t>
            </a:r>
            <a:r>
              <a:rPr lang="en-US" sz="999">
                <a:solidFill>
                  <a:srgbClr val="000000"/>
                </a:solidFill>
                <a:latin typeface="Bilo 2"/>
                <a:ea typeface="Bilo 2"/>
                <a:cs typeface="Bilo 2"/>
                <a:sym typeface="Bilo 2"/>
              </a:rPr>
              <a:t>00 ou 1-888-670-3401 </a:t>
            </a:r>
          </a:p>
          <a:p>
            <a:pPr algn="l">
              <a:lnSpc>
                <a:spcPts val="1299"/>
              </a:lnSpc>
            </a:pPr>
            <a:r>
              <a:rPr lang="en-US" sz="999">
                <a:solidFill>
                  <a:srgbClr val="000000"/>
                </a:solidFill>
                <a:latin typeface="Bilo 2"/>
                <a:ea typeface="Bilo 2"/>
                <a:cs typeface="Bilo 2"/>
                <a:sym typeface="Bilo 2"/>
              </a:rPr>
              <a:t>Option 2 (conseils pour un problème psychosocial ou de santé mentale) </a:t>
            </a:r>
          </a:p>
          <a:p>
            <a:pPr algn="l">
              <a:lnSpc>
                <a:spcPts val="1299"/>
              </a:lnSpc>
            </a:pPr>
            <a:r>
              <a:rPr lang="en-US" sz="999">
                <a:solidFill>
                  <a:srgbClr val="000000"/>
                </a:solidFill>
                <a:latin typeface="Bilo 2"/>
                <a:ea typeface="Bilo 2"/>
                <a:cs typeface="Bilo 2"/>
                <a:sym typeface="Bilo 2"/>
              </a:rPr>
              <a:t>1-800 361-5085 </a:t>
            </a:r>
          </a:p>
          <a:p>
            <a:pPr algn="l">
              <a:lnSpc>
                <a:spcPts val="1299"/>
              </a:lnSpc>
            </a:pPr>
            <a:r>
              <a:rPr lang="en-US" sz="999">
                <a:solidFill>
                  <a:srgbClr val="000000"/>
                </a:solidFill>
                <a:latin typeface="Bilo 2"/>
                <a:ea typeface="Bilo 2"/>
                <a:cs typeface="Bilo 2"/>
                <a:sym typeface="Bilo 2"/>
                <a:hlinkClick r:id="rId7" tooltip="mailto:%C3%89QUIJUSTICE"/>
              </a:rPr>
              <a:t>1-833 420-5233 (appel et texto) ou </a:t>
            </a:r>
            <a:r>
              <a:rPr lang="en-US" sz="999">
                <a:solidFill>
                  <a:srgbClr val="000000"/>
                </a:solidFill>
                <a:latin typeface="Bilo 2"/>
                <a:ea typeface="Bilo 2"/>
                <a:cs typeface="Bilo 2"/>
                <a:sym typeface="Bilo 2"/>
                <a:hlinkClick r:id="rId18" tooltip="mailto:info@pne.gouv.qc.ca"/>
              </a:rPr>
              <a:t>info@pne.gouv.qc.ca</a:t>
            </a:r>
            <a:r>
              <a:rPr lang="en-US" sz="999">
                <a:solidFill>
                  <a:srgbClr val="000000"/>
                </a:solidFill>
                <a:latin typeface="Bilo 2"/>
                <a:ea typeface="Bilo 2"/>
                <a:cs typeface="Bilo 2"/>
                <a:sym typeface="Bilo 2"/>
                <a:hlinkClick r:id="rId7" tooltip="mailto:%C3%89QUIJUSTICE"/>
              </a:rPr>
              <a:t> </a:t>
            </a:r>
          </a:p>
          <a:p>
            <a:pPr algn="l">
              <a:lnSpc>
                <a:spcPts val="1299"/>
              </a:lnSpc>
            </a:pPr>
            <a:r>
              <a:rPr lang="en-US" sz="999">
                <a:solidFill>
                  <a:srgbClr val="000000"/>
                </a:solidFill>
                <a:latin typeface="Bilo 2"/>
                <a:ea typeface="Bilo 2"/>
                <a:cs typeface="Bilo 2"/>
                <a:sym typeface="Bilo 2"/>
              </a:rPr>
              <a:t>1</a:t>
            </a:r>
            <a:r>
              <a:rPr lang="en-US" sz="999">
                <a:solidFill>
                  <a:srgbClr val="000000"/>
                </a:solidFill>
                <a:latin typeface="Bilo 2"/>
                <a:ea typeface="Bilo 2"/>
                <a:cs typeface="Bilo 2"/>
                <a:sym typeface="Bilo 2"/>
                <a:hlinkClick r:id="rId7" tooltip="mailto:%C3%89QUIJUSTICE"/>
              </a:rPr>
              <a:t>-833-Rebâtir ou </a:t>
            </a:r>
            <a:r>
              <a:rPr lang="en-US" sz="999">
                <a:solidFill>
                  <a:srgbClr val="000000"/>
                </a:solidFill>
                <a:latin typeface="Bilo 2"/>
                <a:ea typeface="Bilo 2"/>
                <a:cs typeface="Bilo 2"/>
                <a:sym typeface="Bilo 2"/>
                <a:hlinkClick r:id="rId19" tooltip="mailto:projet@rebatir.ca"/>
              </a:rPr>
              <a:t>projet@rebatir.ca</a:t>
            </a:r>
            <a:r>
              <a:rPr lang="en-US" sz="999">
                <a:solidFill>
                  <a:srgbClr val="000000"/>
                </a:solidFill>
                <a:latin typeface="Bilo 2"/>
                <a:ea typeface="Bilo 2"/>
                <a:cs typeface="Bilo 2"/>
                <a:sym typeface="Bilo 2"/>
                <a:hlinkClick r:id="rId7" tooltip="mailto:%C3%89QUIJUSTICE"/>
              </a:rPr>
              <a:t> </a:t>
            </a:r>
            <a:r>
              <a:rPr lang="en-US" sz="999">
                <a:solidFill>
                  <a:srgbClr val="000000"/>
                </a:solidFill>
                <a:latin typeface="Bilo 2"/>
                <a:ea typeface="Bilo 2"/>
                <a:cs typeface="Bilo 2"/>
                <a:sym typeface="Bilo 2"/>
              </a:rPr>
              <a:t> (</a:t>
            </a:r>
            <a:r>
              <a:rPr lang="en-US" sz="999">
                <a:solidFill>
                  <a:srgbClr val="000000"/>
                </a:solidFill>
                <a:latin typeface="Bilo 2"/>
                <a:ea typeface="Bilo 2"/>
                <a:cs typeface="Bilo 2"/>
                <a:sym typeface="Bilo 2"/>
                <a:hlinkClick r:id="rId7" tooltip="mailto:%C3%89QUIJUSTICE"/>
              </a:rPr>
              <a:t>consultation gratuite en matière de violence</a:t>
            </a:r>
            <a:r>
              <a:rPr lang="en-US" sz="999">
                <a:solidFill>
                  <a:srgbClr val="000000"/>
                </a:solidFill>
                <a:latin typeface="Bilo 2"/>
                <a:ea typeface="Bilo 2"/>
                <a:cs typeface="Bilo 2"/>
                <a:sym typeface="Bilo 2"/>
              </a:rPr>
              <a:t>)</a:t>
            </a:r>
          </a:p>
          <a:p>
            <a:pPr algn="l">
              <a:lnSpc>
                <a:spcPts val="1299"/>
              </a:lnSpc>
            </a:pPr>
            <a:r>
              <a:rPr lang="en-US" sz="999">
                <a:solidFill>
                  <a:srgbClr val="000000"/>
                </a:solidFill>
                <a:latin typeface="Bilo 2"/>
                <a:ea typeface="Bilo 2"/>
                <a:cs typeface="Bilo 2"/>
                <a:sym typeface="Bilo 2"/>
              </a:rPr>
              <a:t>1 800-361-5310 ou 514 721-1811</a:t>
            </a:r>
          </a:p>
          <a:p>
            <a:pPr algn="l">
              <a:lnSpc>
                <a:spcPts val="1299"/>
              </a:lnSpc>
            </a:pPr>
            <a:r>
              <a:rPr lang="en-US" sz="999">
                <a:solidFill>
                  <a:srgbClr val="000000"/>
                </a:solidFill>
                <a:latin typeface="Bilo 2"/>
                <a:ea typeface="Bilo 2"/>
                <a:cs typeface="Bilo 2"/>
                <a:sym typeface="Bilo 2"/>
              </a:rPr>
              <a:t>450-536-3333 ou 1-888-678-7000</a:t>
            </a:r>
          </a:p>
        </p:txBody>
      </p:sp>
      <p:sp>
        <p:nvSpPr>
          <p:cNvPr id="104" name="TextBox 104"/>
          <p:cNvSpPr txBox="1"/>
          <p:nvPr/>
        </p:nvSpPr>
        <p:spPr>
          <a:xfrm>
            <a:off x="1218021" y="10247159"/>
            <a:ext cx="128885" cy="372745"/>
          </a:xfrm>
          <a:prstGeom prst="rect">
            <a:avLst/>
          </a:prstGeom>
        </p:spPr>
        <p:txBody>
          <a:bodyPr lIns="0" tIns="0" rIns="0" bIns="0" rtlCol="0" anchor="t">
            <a:spAutoFit/>
          </a:bodyPr>
          <a:lstStyle/>
          <a:p>
            <a:pPr algn="ctr">
              <a:lnSpc>
                <a:spcPts val="3079"/>
              </a:lnSpc>
            </a:pPr>
            <a:r>
              <a:rPr lang="en-US" sz="2199">
                <a:solidFill>
                  <a:srgbClr val="FFFFFF"/>
                </a:solidFill>
                <a:latin typeface="Bilo 1"/>
                <a:ea typeface="Bilo 1"/>
                <a:cs typeface="Bilo 1"/>
                <a:sym typeface="Bilo 1"/>
              </a:rPr>
              <a:t>1</a:t>
            </a:r>
          </a:p>
        </p:txBody>
      </p:sp>
      <p:sp>
        <p:nvSpPr>
          <p:cNvPr id="105" name="TextBox 105"/>
          <p:cNvSpPr txBox="1"/>
          <p:nvPr/>
        </p:nvSpPr>
        <p:spPr>
          <a:xfrm>
            <a:off x="3110479" y="10238385"/>
            <a:ext cx="161330" cy="372745"/>
          </a:xfrm>
          <a:prstGeom prst="rect">
            <a:avLst/>
          </a:prstGeom>
        </p:spPr>
        <p:txBody>
          <a:bodyPr lIns="0" tIns="0" rIns="0" bIns="0" rtlCol="0" anchor="t">
            <a:spAutoFit/>
          </a:bodyPr>
          <a:lstStyle/>
          <a:p>
            <a:pPr algn="ctr">
              <a:lnSpc>
                <a:spcPts val="3079"/>
              </a:lnSpc>
            </a:pPr>
            <a:r>
              <a:rPr lang="en-US" sz="2199">
                <a:solidFill>
                  <a:srgbClr val="FFFFFF"/>
                </a:solidFill>
                <a:latin typeface="Bilo 1"/>
                <a:ea typeface="Bilo 1"/>
                <a:cs typeface="Bilo 1"/>
                <a:sym typeface="Bilo 1"/>
              </a:rPr>
              <a:t>2</a:t>
            </a:r>
          </a:p>
        </p:txBody>
      </p:sp>
      <p:sp>
        <p:nvSpPr>
          <p:cNvPr id="106" name="TextBox 106"/>
          <p:cNvSpPr txBox="1"/>
          <p:nvPr/>
        </p:nvSpPr>
        <p:spPr>
          <a:xfrm>
            <a:off x="5013317" y="10247159"/>
            <a:ext cx="161330" cy="372745"/>
          </a:xfrm>
          <a:prstGeom prst="rect">
            <a:avLst/>
          </a:prstGeom>
        </p:spPr>
        <p:txBody>
          <a:bodyPr lIns="0" tIns="0" rIns="0" bIns="0" rtlCol="0" anchor="t">
            <a:spAutoFit/>
          </a:bodyPr>
          <a:lstStyle/>
          <a:p>
            <a:pPr algn="ctr">
              <a:lnSpc>
                <a:spcPts val="3079"/>
              </a:lnSpc>
            </a:pPr>
            <a:r>
              <a:rPr lang="en-US" sz="2199">
                <a:solidFill>
                  <a:srgbClr val="FFFFFF"/>
                </a:solidFill>
                <a:latin typeface="Bilo 1"/>
                <a:ea typeface="Bilo 1"/>
                <a:cs typeface="Bilo 1"/>
                <a:sym typeface="Bilo 1"/>
              </a:rPr>
              <a:t>3</a:t>
            </a:r>
          </a:p>
        </p:txBody>
      </p:sp>
      <p:sp>
        <p:nvSpPr>
          <p:cNvPr id="107" name="TextBox 107"/>
          <p:cNvSpPr txBox="1"/>
          <p:nvPr/>
        </p:nvSpPr>
        <p:spPr>
          <a:xfrm>
            <a:off x="6897091" y="10238385"/>
            <a:ext cx="167729" cy="372745"/>
          </a:xfrm>
          <a:prstGeom prst="rect">
            <a:avLst/>
          </a:prstGeom>
        </p:spPr>
        <p:txBody>
          <a:bodyPr lIns="0" tIns="0" rIns="0" bIns="0" rtlCol="0" anchor="t">
            <a:spAutoFit/>
          </a:bodyPr>
          <a:lstStyle/>
          <a:p>
            <a:pPr algn="ctr">
              <a:lnSpc>
                <a:spcPts val="3079"/>
              </a:lnSpc>
            </a:pPr>
            <a:r>
              <a:rPr lang="en-US" sz="2199">
                <a:solidFill>
                  <a:srgbClr val="FFFFFF"/>
                </a:solidFill>
                <a:latin typeface="Bilo 1"/>
                <a:ea typeface="Bilo 1"/>
                <a:cs typeface="Bilo 1"/>
                <a:sym typeface="Bilo 1"/>
              </a:rPr>
              <a:t>4</a:t>
            </a:r>
          </a:p>
        </p:txBody>
      </p:sp>
      <p:sp>
        <p:nvSpPr>
          <p:cNvPr id="108" name="TextBox 108"/>
          <p:cNvSpPr txBox="1"/>
          <p:nvPr/>
        </p:nvSpPr>
        <p:spPr>
          <a:xfrm>
            <a:off x="8755763" y="10247159"/>
            <a:ext cx="164604" cy="372745"/>
          </a:xfrm>
          <a:prstGeom prst="rect">
            <a:avLst/>
          </a:prstGeom>
        </p:spPr>
        <p:txBody>
          <a:bodyPr lIns="0" tIns="0" rIns="0" bIns="0" rtlCol="0" anchor="t">
            <a:spAutoFit/>
          </a:bodyPr>
          <a:lstStyle/>
          <a:p>
            <a:pPr algn="ctr">
              <a:lnSpc>
                <a:spcPts val="3079"/>
              </a:lnSpc>
            </a:pPr>
            <a:r>
              <a:rPr lang="en-US" sz="2199">
                <a:solidFill>
                  <a:srgbClr val="FFFFFF"/>
                </a:solidFill>
                <a:latin typeface="Bilo 1"/>
                <a:ea typeface="Bilo 1"/>
                <a:cs typeface="Bilo 1"/>
                <a:sym typeface="Bilo 1"/>
              </a:rPr>
              <a:t>5</a:t>
            </a:r>
          </a:p>
        </p:txBody>
      </p:sp>
      <p:sp>
        <p:nvSpPr>
          <p:cNvPr id="109" name="TextBox 109"/>
          <p:cNvSpPr txBox="1"/>
          <p:nvPr/>
        </p:nvSpPr>
        <p:spPr>
          <a:xfrm>
            <a:off x="378276" y="1113950"/>
            <a:ext cx="5962855" cy="757387"/>
          </a:xfrm>
          <a:prstGeom prst="rect">
            <a:avLst/>
          </a:prstGeom>
        </p:spPr>
        <p:txBody>
          <a:bodyPr wrap="square" lIns="0" tIns="0" rIns="0" bIns="0" rtlCol="0" anchor="t">
            <a:spAutoFit/>
          </a:bodyPr>
          <a:lstStyle/>
          <a:p>
            <a:pPr algn="l">
              <a:lnSpc>
                <a:spcPts val="1540"/>
              </a:lnSpc>
            </a:pPr>
            <a:r>
              <a:rPr lang="en-US" sz="1100" dirty="0">
                <a:solidFill>
                  <a:srgbClr val="44055B"/>
                </a:solidFill>
                <a:latin typeface="Bilo 2"/>
                <a:ea typeface="Bilo 2"/>
                <a:cs typeface="Bilo 2"/>
                <a:sym typeface="Bilo 2"/>
              </a:rPr>
              <a:t>Nom de </a:t>
            </a:r>
            <a:r>
              <a:rPr lang="en-US" sz="1100" dirty="0" err="1">
                <a:solidFill>
                  <a:srgbClr val="44055B"/>
                </a:solidFill>
                <a:latin typeface="Bilo 2"/>
                <a:ea typeface="Bilo 2"/>
                <a:cs typeface="Bilo 2"/>
                <a:sym typeface="Bilo 2"/>
              </a:rPr>
              <a:t>l’école</a:t>
            </a:r>
            <a:r>
              <a:rPr lang="en-US" sz="1100" dirty="0">
                <a:solidFill>
                  <a:srgbClr val="44055B"/>
                </a:solidFill>
                <a:latin typeface="Bilo 2"/>
                <a:ea typeface="Bilo 2"/>
                <a:cs typeface="Bilo 2"/>
                <a:sym typeface="Bilo 2"/>
              </a:rPr>
              <a:t> : École Madeleine-Brousseau</a:t>
            </a:r>
          </a:p>
          <a:p>
            <a:pPr algn="l">
              <a:lnSpc>
                <a:spcPts val="1540"/>
              </a:lnSpc>
            </a:pPr>
            <a:r>
              <a:rPr lang="en-US" sz="1100" dirty="0">
                <a:solidFill>
                  <a:srgbClr val="44055B"/>
                </a:solidFill>
                <a:latin typeface="Bilo 2"/>
                <a:ea typeface="Bilo 2"/>
                <a:cs typeface="Bilo 2"/>
                <a:sym typeface="Bilo 2"/>
              </a:rPr>
              <a:t>Nom et </a:t>
            </a:r>
            <a:r>
              <a:rPr lang="en-US" sz="1100" dirty="0" err="1">
                <a:solidFill>
                  <a:srgbClr val="44055B"/>
                </a:solidFill>
                <a:latin typeface="Bilo 2"/>
                <a:ea typeface="Bilo 2"/>
                <a:cs typeface="Bilo 2"/>
                <a:sym typeface="Bilo 2"/>
              </a:rPr>
              <a:t>coordonnées</a:t>
            </a:r>
            <a:r>
              <a:rPr lang="en-US" sz="1100" dirty="0">
                <a:solidFill>
                  <a:srgbClr val="44055B"/>
                </a:solidFill>
                <a:latin typeface="Bilo 2"/>
                <a:ea typeface="Bilo 2"/>
                <a:cs typeface="Bilo 2"/>
                <a:sym typeface="Bilo 2"/>
              </a:rPr>
              <a:t> du </a:t>
            </a:r>
            <a:r>
              <a:rPr lang="en-US" sz="1100" dirty="0" err="1">
                <a:solidFill>
                  <a:srgbClr val="44055B"/>
                </a:solidFill>
                <a:latin typeface="Bilo 2"/>
                <a:ea typeface="Bilo 2"/>
                <a:cs typeface="Bilo 2"/>
                <a:sym typeface="Bilo 2"/>
              </a:rPr>
              <a:t>responsable</a:t>
            </a:r>
            <a:r>
              <a:rPr lang="en-US" sz="1100" dirty="0">
                <a:solidFill>
                  <a:srgbClr val="44055B"/>
                </a:solidFill>
                <a:latin typeface="Bilo 2"/>
                <a:ea typeface="Bilo 2"/>
                <a:cs typeface="Bilo 2"/>
                <a:sym typeface="Bilo 2"/>
              </a:rPr>
              <a:t> du plan de </a:t>
            </a:r>
            <a:r>
              <a:rPr lang="en-US" sz="1100" dirty="0" err="1">
                <a:solidFill>
                  <a:srgbClr val="44055B"/>
                </a:solidFill>
                <a:latin typeface="Bilo 2"/>
                <a:ea typeface="Bilo 2"/>
                <a:cs typeface="Bilo 2"/>
                <a:sym typeface="Bilo 2"/>
              </a:rPr>
              <a:t>lutte</a:t>
            </a:r>
            <a:r>
              <a:rPr lang="en-US" sz="1100" dirty="0">
                <a:solidFill>
                  <a:srgbClr val="44055B"/>
                </a:solidFill>
                <a:latin typeface="Bilo 2"/>
                <a:ea typeface="Bilo 2"/>
                <a:cs typeface="Bilo 2"/>
                <a:sym typeface="Bilo 2"/>
              </a:rPr>
              <a:t> : Julie Boucher </a:t>
            </a:r>
          </a:p>
          <a:p>
            <a:pPr algn="l">
              <a:lnSpc>
                <a:spcPts val="1540"/>
              </a:lnSpc>
            </a:pPr>
            <a:r>
              <a:rPr lang="en-US" sz="1100" dirty="0">
                <a:solidFill>
                  <a:srgbClr val="44055B"/>
                </a:solidFill>
                <a:latin typeface="Bilo 2"/>
                <a:ea typeface="Bilo 2"/>
                <a:cs typeface="Bilo 2"/>
                <a:sym typeface="Bilo 2"/>
              </a:rPr>
              <a:t>Nom et </a:t>
            </a:r>
            <a:r>
              <a:rPr lang="en-US" sz="1100" dirty="0" err="1">
                <a:solidFill>
                  <a:srgbClr val="44055B"/>
                </a:solidFill>
                <a:latin typeface="Bilo 2"/>
                <a:ea typeface="Bilo 2"/>
                <a:cs typeface="Bilo 2"/>
                <a:sym typeface="Bilo 2"/>
              </a:rPr>
              <a:t>coordonnées</a:t>
            </a:r>
            <a:r>
              <a:rPr lang="en-US" sz="1100" dirty="0">
                <a:solidFill>
                  <a:srgbClr val="44055B"/>
                </a:solidFill>
                <a:latin typeface="Bilo 2"/>
                <a:ea typeface="Bilo 2"/>
                <a:cs typeface="Bilo 2"/>
                <a:sym typeface="Bilo 2"/>
              </a:rPr>
              <a:t> de la direction </a:t>
            </a:r>
            <a:r>
              <a:rPr lang="en-US" sz="1100" dirty="0" err="1">
                <a:solidFill>
                  <a:srgbClr val="44055B"/>
                </a:solidFill>
                <a:latin typeface="Bilo 2"/>
                <a:ea typeface="Bilo 2"/>
                <a:cs typeface="Bilo 2"/>
                <a:sym typeface="Bilo 2"/>
              </a:rPr>
              <a:t>d’établissement</a:t>
            </a:r>
            <a:r>
              <a:rPr lang="en-US" sz="1100" dirty="0">
                <a:solidFill>
                  <a:srgbClr val="44055B"/>
                </a:solidFill>
                <a:latin typeface="Bilo 2"/>
                <a:ea typeface="Bilo 2"/>
                <a:cs typeface="Bilo 2"/>
                <a:sym typeface="Bilo 2"/>
              </a:rPr>
              <a:t> : Nathalie Chenette</a:t>
            </a:r>
          </a:p>
          <a:p>
            <a:pPr>
              <a:lnSpc>
                <a:spcPts val="1540"/>
              </a:lnSpc>
            </a:pPr>
            <a:r>
              <a:rPr lang="en-US" sz="1100" dirty="0">
                <a:solidFill>
                  <a:srgbClr val="44055B"/>
                </a:solidFill>
                <a:latin typeface="Bilo 2"/>
                <a:ea typeface="Bilo 2"/>
                <a:cs typeface="Bilo 2"/>
                <a:sym typeface="Bilo 2"/>
              </a:rPr>
              <a:t>Lien vers </a:t>
            </a:r>
            <a:r>
              <a:rPr lang="en-US" sz="1100" dirty="0" err="1">
                <a:solidFill>
                  <a:srgbClr val="44055B"/>
                </a:solidFill>
                <a:latin typeface="Bilo 2"/>
                <a:ea typeface="Bilo 2"/>
                <a:cs typeface="Bilo 2"/>
                <a:sym typeface="Bilo 2"/>
              </a:rPr>
              <a:t>l’adresse</a:t>
            </a:r>
            <a:r>
              <a:rPr lang="en-US" sz="1100">
                <a:solidFill>
                  <a:srgbClr val="44055B"/>
                </a:solidFill>
                <a:latin typeface="Bilo 2"/>
                <a:ea typeface="Bilo 2"/>
                <a:cs typeface="Bilo 2"/>
                <a:sym typeface="Bilo 2"/>
              </a:rPr>
              <a:t> de dénonciation</a:t>
            </a:r>
            <a:r>
              <a:rPr lang="en-US" sz="1100" dirty="0">
                <a:solidFill>
                  <a:srgbClr val="44055B"/>
                </a:solidFill>
                <a:latin typeface="Bilo 2"/>
                <a:ea typeface="Bilo 2"/>
                <a:cs typeface="Bilo 2"/>
                <a:sym typeface="Bilo 2"/>
              </a:rPr>
              <a:t>  : Agissons.Madeleine-Brousseau@cssp.gouv.qc.ca</a:t>
            </a:r>
          </a:p>
        </p:txBody>
      </p:sp>
      <p:sp>
        <p:nvSpPr>
          <p:cNvPr id="110" name="TextBox 110"/>
          <p:cNvSpPr txBox="1"/>
          <p:nvPr/>
        </p:nvSpPr>
        <p:spPr>
          <a:xfrm>
            <a:off x="6794700" y="15278637"/>
            <a:ext cx="3058002" cy="202876"/>
          </a:xfrm>
          <a:prstGeom prst="rect">
            <a:avLst/>
          </a:prstGeom>
        </p:spPr>
        <p:txBody>
          <a:bodyPr lIns="0" tIns="0" rIns="0" bIns="0" rtlCol="0" anchor="t">
            <a:spAutoFit/>
          </a:bodyPr>
          <a:lstStyle/>
          <a:p>
            <a:pPr algn="ctr">
              <a:lnSpc>
                <a:spcPts val="1679"/>
              </a:lnSpc>
              <a:spcBef>
                <a:spcPct val="0"/>
              </a:spcBef>
            </a:pPr>
            <a:r>
              <a:rPr lang="en-US" sz="1200" dirty="0">
                <a:solidFill>
                  <a:srgbClr val="000000"/>
                </a:solidFill>
                <a:latin typeface="Bilo 1"/>
                <a:ea typeface="Bilo 1"/>
                <a:cs typeface="Bilo 1"/>
                <a:sym typeface="Bilo 1"/>
                <a:hlinkClick r:id="rId20"/>
              </a:rPr>
              <a:t>Lien vers le plan de </a:t>
            </a:r>
            <a:r>
              <a:rPr lang="en-US" sz="1200" dirty="0" err="1">
                <a:solidFill>
                  <a:srgbClr val="000000"/>
                </a:solidFill>
                <a:latin typeface="Bilo 1"/>
                <a:ea typeface="Bilo 1"/>
                <a:cs typeface="Bilo 1"/>
                <a:sym typeface="Bilo 1"/>
                <a:hlinkClick r:id="rId20"/>
              </a:rPr>
              <a:t>lutte</a:t>
            </a:r>
            <a:r>
              <a:rPr lang="en-US" sz="1200" dirty="0">
                <a:solidFill>
                  <a:srgbClr val="000000"/>
                </a:solidFill>
                <a:latin typeface="Bilo 1"/>
                <a:ea typeface="Bilo 1"/>
                <a:cs typeface="Bilo 1"/>
                <a:sym typeface="Bilo 1"/>
                <a:hlinkClick r:id="rId20"/>
              </a:rPr>
              <a:t> </a:t>
            </a:r>
            <a:r>
              <a:rPr lang="en-US" sz="1200" dirty="0" err="1">
                <a:solidFill>
                  <a:srgbClr val="000000"/>
                </a:solidFill>
                <a:latin typeface="Bilo 1"/>
                <a:ea typeface="Bilo 1"/>
                <a:cs typeface="Bilo 1"/>
                <a:sym typeface="Bilo 1"/>
                <a:hlinkClick r:id="rId20"/>
              </a:rPr>
              <a:t>complet</a:t>
            </a:r>
            <a:r>
              <a:rPr lang="en-US" sz="1200" dirty="0">
                <a:solidFill>
                  <a:srgbClr val="000000"/>
                </a:solidFill>
                <a:latin typeface="Bilo 1"/>
                <a:ea typeface="Bilo 1"/>
                <a:cs typeface="Bilo 1"/>
                <a:sym typeface="Bilo 1"/>
                <a:hlinkClick r:id="rId20"/>
              </a:rPr>
              <a:t> de </a:t>
            </a:r>
            <a:r>
              <a:rPr lang="en-US" sz="1200" dirty="0" err="1">
                <a:solidFill>
                  <a:srgbClr val="000000"/>
                </a:solidFill>
                <a:latin typeface="Bilo 1"/>
                <a:ea typeface="Bilo 1"/>
                <a:cs typeface="Bilo 1"/>
                <a:sym typeface="Bilo 1"/>
                <a:hlinkClick r:id="rId20"/>
              </a:rPr>
              <a:t>l’école</a:t>
            </a:r>
            <a:endParaRPr lang="en-US" sz="1200" dirty="0">
              <a:solidFill>
                <a:srgbClr val="000000"/>
              </a:solidFill>
              <a:latin typeface="Bilo 1"/>
              <a:ea typeface="Bilo 1"/>
              <a:cs typeface="Bilo 1"/>
              <a:sym typeface="Bilo 1"/>
            </a:endParaRPr>
          </a:p>
        </p:txBody>
      </p:sp>
      <p:sp>
        <p:nvSpPr>
          <p:cNvPr id="111" name="TextBox 111"/>
          <p:cNvSpPr txBox="1"/>
          <p:nvPr/>
        </p:nvSpPr>
        <p:spPr>
          <a:xfrm>
            <a:off x="8234078" y="7690790"/>
            <a:ext cx="1207975" cy="1491498"/>
          </a:xfrm>
          <a:prstGeom prst="rect">
            <a:avLst/>
          </a:prstGeom>
        </p:spPr>
        <p:txBody>
          <a:bodyPr lIns="0" tIns="0" rIns="0" bIns="0" rtlCol="0" anchor="t">
            <a:spAutoFit/>
          </a:bodyPr>
          <a:lstStyle/>
          <a:p>
            <a:pPr marL="215901" lvl="1" indent="-107951" algn="l">
              <a:lnSpc>
                <a:spcPts val="1000"/>
              </a:lnSpc>
              <a:buFont typeface="Arial"/>
              <a:buChar char="•"/>
            </a:pPr>
            <a:r>
              <a:rPr lang="en-US" sz="1000">
                <a:solidFill>
                  <a:srgbClr val="000000"/>
                </a:solidFill>
                <a:latin typeface="Bilo 2"/>
                <a:ea typeface="Bilo 2"/>
                <a:cs typeface="Bilo 2"/>
                <a:sym typeface="Bilo 2"/>
              </a:rPr>
              <a:t>Manifestation de force</a:t>
            </a:r>
          </a:p>
          <a:p>
            <a:pPr marL="215901" lvl="1" indent="-107951" algn="l">
              <a:lnSpc>
                <a:spcPts val="1000"/>
              </a:lnSpc>
              <a:buFont typeface="Arial"/>
              <a:buChar char="•"/>
            </a:pPr>
            <a:r>
              <a:rPr lang="en-US" sz="1000">
                <a:solidFill>
                  <a:srgbClr val="000000"/>
                </a:solidFill>
                <a:latin typeface="Bilo 2"/>
                <a:ea typeface="Bilo 2"/>
                <a:cs typeface="Bilo 2"/>
                <a:sym typeface="Bilo 2"/>
              </a:rPr>
              <a:t>S’exprime sous différentes formes</a:t>
            </a:r>
          </a:p>
          <a:p>
            <a:pPr marL="215901" lvl="1" indent="-107951" algn="l">
              <a:lnSpc>
                <a:spcPts val="1000"/>
              </a:lnSpc>
              <a:buFont typeface="Arial"/>
              <a:buChar char="•"/>
            </a:pPr>
            <a:r>
              <a:rPr lang="en-US" sz="1000">
                <a:solidFill>
                  <a:srgbClr val="000000"/>
                </a:solidFill>
                <a:latin typeface="Bilo 2"/>
                <a:ea typeface="Bilo 2"/>
                <a:cs typeface="Bilo 2"/>
                <a:sym typeface="Bilo 2"/>
              </a:rPr>
              <a:t>Intentionnel </a:t>
            </a:r>
          </a:p>
          <a:p>
            <a:pPr marL="215901" lvl="1" indent="-107951" algn="l">
              <a:lnSpc>
                <a:spcPts val="1000"/>
              </a:lnSpc>
              <a:buFont typeface="Arial"/>
              <a:buChar char="•"/>
            </a:pPr>
            <a:r>
              <a:rPr lang="en-US" sz="1000">
                <a:solidFill>
                  <a:srgbClr val="000000"/>
                </a:solidFill>
                <a:latin typeface="Bilo 2"/>
                <a:ea typeface="Bilo 2"/>
                <a:cs typeface="Bilo 2"/>
                <a:sym typeface="Bilo 2"/>
              </a:rPr>
              <a:t>Engendre un sentiment de détresse</a:t>
            </a:r>
          </a:p>
          <a:p>
            <a:pPr marL="215901" lvl="1" indent="-107951" algn="l">
              <a:lnSpc>
                <a:spcPts val="1000"/>
              </a:lnSpc>
              <a:buFont typeface="Arial"/>
              <a:buChar char="•"/>
            </a:pPr>
            <a:r>
              <a:rPr lang="en-US" sz="1000">
                <a:solidFill>
                  <a:srgbClr val="000000"/>
                </a:solidFill>
                <a:latin typeface="Bilo 2"/>
                <a:ea typeface="Bilo 2"/>
                <a:cs typeface="Bilo 2"/>
                <a:sym typeface="Bilo 2"/>
              </a:rPr>
              <a:t>lié à la couleur, l’origine ethnique ou nationale</a:t>
            </a:r>
          </a:p>
        </p:txBody>
      </p:sp>
      <p:pic>
        <p:nvPicPr>
          <p:cNvPr id="112" name="Image 111">
            <a:extLst>
              <a:ext uri="{FF2B5EF4-FFF2-40B4-BE49-F238E27FC236}">
                <a16:creationId xmlns:a16="http://schemas.microsoft.com/office/drawing/2014/main" id="{8D01B383-63BF-4C4B-EA88-867C5DFFCD6A}"/>
              </a:ext>
            </a:extLst>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7620781" y="777599"/>
            <a:ext cx="1717366" cy="1149785"/>
          </a:xfrm>
          <a:prstGeom prst="rect">
            <a:avLst/>
          </a:prstGeom>
          <a:noFill/>
          <a:ln w="12700">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1191</Words>
  <Application>Microsoft Office PowerPoint</Application>
  <PresentationFormat>Personnalisé</PresentationFormat>
  <Paragraphs>106</Paragraphs>
  <Slides>1</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vt:i4>
      </vt:variant>
    </vt:vector>
  </HeadingPairs>
  <TitlesOfParts>
    <vt:vector size="6" baseType="lpstr">
      <vt:lpstr>Bilo 1</vt:lpstr>
      <vt:lpstr>Calibri</vt:lpstr>
      <vt:lpstr>Bilo 2</vt:lpstr>
      <vt:lpstr>Arial</vt:lpstr>
      <vt:lpstr>Office Theme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Copie de Copie de Plan de lutte document parents_CSSP</dc:title>
  <dc:creator>Boucher, Julie</dc:creator>
  <cp:lastModifiedBy>Boucher, Julie</cp:lastModifiedBy>
  <cp:revision>2</cp:revision>
  <dcterms:created xsi:type="dcterms:W3CDTF">2006-08-16T00:00:00Z</dcterms:created>
  <dcterms:modified xsi:type="dcterms:W3CDTF">2026-08-18T19:58:04Z</dcterms:modified>
  <dc:identifier>DAHSRpL8S8k</dc:identifier>
</cp:coreProperties>
</file>